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  <Default Extension="ts" ContentType="video/unknown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1"/>
  </p:notesMasterIdLst>
  <p:sldIdLst>
    <p:sldId id="256" r:id="rId2"/>
    <p:sldId id="379" r:id="rId3"/>
    <p:sldId id="380" r:id="rId4"/>
    <p:sldId id="381" r:id="rId5"/>
    <p:sldId id="382" r:id="rId6"/>
    <p:sldId id="383" r:id="rId7"/>
    <p:sldId id="384" r:id="rId8"/>
    <p:sldId id="385" r:id="rId9"/>
    <p:sldId id="386" r:id="rId10"/>
    <p:sldId id="387" r:id="rId11"/>
    <p:sldId id="388" r:id="rId12"/>
    <p:sldId id="389" r:id="rId13"/>
    <p:sldId id="390" r:id="rId14"/>
    <p:sldId id="391" r:id="rId15"/>
    <p:sldId id="392" r:id="rId16"/>
    <p:sldId id="393" r:id="rId17"/>
    <p:sldId id="394" r:id="rId18"/>
    <p:sldId id="395" r:id="rId19"/>
    <p:sldId id="396" r:id="rId20"/>
    <p:sldId id="397" r:id="rId21"/>
    <p:sldId id="398" r:id="rId22"/>
    <p:sldId id="399" r:id="rId23"/>
    <p:sldId id="400" r:id="rId24"/>
    <p:sldId id="401" r:id="rId25"/>
    <p:sldId id="402" r:id="rId26"/>
    <p:sldId id="403" r:id="rId27"/>
    <p:sldId id="404" r:id="rId28"/>
    <p:sldId id="405" r:id="rId29"/>
    <p:sldId id="406" r:id="rId30"/>
    <p:sldId id="407" r:id="rId31"/>
    <p:sldId id="408" r:id="rId32"/>
    <p:sldId id="409" r:id="rId33"/>
    <p:sldId id="410" r:id="rId34"/>
    <p:sldId id="411" r:id="rId35"/>
    <p:sldId id="412" r:id="rId36"/>
    <p:sldId id="413" r:id="rId37"/>
    <p:sldId id="414" r:id="rId38"/>
    <p:sldId id="415" r:id="rId39"/>
    <p:sldId id="262" r:id="rId40"/>
  </p:sldIdLst>
  <p:sldSz cx="12192000" cy="6858000"/>
  <p:notesSz cx="6858000" cy="9144000"/>
  <p:embeddedFontLst>
    <p:embeddedFont>
      <p:font typeface="Helvetica" pitchFamily="2" charset="0"/>
      <p:regular r:id="rId42"/>
      <p:bold r:id="rId43"/>
      <p:italic r:id="rId44"/>
      <p:boldItalic r:id="rId45"/>
    </p:embeddedFont>
    <p:embeddedFont>
      <p:font typeface="Calibri" pitchFamily="34" charset="0"/>
      <p:regular r:id="rId46"/>
      <p:bold r:id="rId47"/>
      <p:italic r:id="rId48"/>
      <p:boldItalic r:id="rId49"/>
    </p:embeddedFont>
    <p:embeddedFont>
      <p:font typeface="Colosseum Bold"/>
      <p:bold r:id="rId50"/>
    </p:embeddedFont>
    <p:embeddedFont>
      <p:font typeface="ＭＳ Ｐゴシック" pitchFamily="34" charset="-128"/>
      <p:regular r:id="rId51"/>
    </p:embeddedFont>
    <p:embeddedFont>
      <p:font typeface="Arial Black" pitchFamily="34" charset="0"/>
      <p:bold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5F5F5F"/>
    <a:srgbClr val="3333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-78" y="-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EF5149-E991-403C-BD16-0AC03CFA03F9}" type="datetimeFigureOut">
              <a:rPr lang="en-IE" smtClean="0"/>
              <a:pPr/>
              <a:t>14/03/2023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60CDD-8AD7-4082-A2E2-1C7BE4AEFDBC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290674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Mens">
    <p:bg>
      <p:bgPr>
        <a:blipFill dpi="0" rotWithShape="1">
          <a:blip r:embed="rId2" cstate="print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70243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blipFill dpi="0" rotWithShape="1">
          <a:blip r:embed="rId2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35774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blipFill dpi="0" rotWithShape="1">
          <a:blip r:embed="rId2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41688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12017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blipFill dpi="0" rotWithShape="1">
          <a:blip r:embed="rId2" cstate="print">
            <a:lum/>
          </a:blip>
          <a:srcRect/>
          <a:stretch>
            <a:fillRect t="-2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26472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6156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64BC47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2EC79F54-E5CF-4DF4-B7BE-76690F2504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3C81664A-81BD-441F-B077-AA3760E6D5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3833" y="2949678"/>
            <a:ext cx="5644606" cy="95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5681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52751" y="3818467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3067" dirty="0"/>
          </a:p>
        </p:txBody>
      </p:sp>
      <p:pic>
        <p:nvPicPr>
          <p:cNvPr id="6" name="Picture 7" descr="WR_BRANDMARK_S_ST_RGB_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3518" y="1"/>
            <a:ext cx="2618316" cy="401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484076"/>
            <a:ext cx="10368000" cy="360000"/>
          </a:xfrm>
        </p:spPr>
        <p:txBody>
          <a:bodyPr>
            <a:noAutofit/>
          </a:bodyPr>
          <a:lstStyle>
            <a:lvl1pPr>
              <a:defRPr sz="4267" baseline="0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914400" y="5144729"/>
            <a:ext cx="10368000" cy="36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lnSpc>
                <a:spcPts val="3467"/>
              </a:lnSpc>
              <a:buNone/>
              <a:defRPr sz="3467" cap="all"/>
            </a:lvl1pPr>
            <a:lvl2pPr marL="0" indent="0" algn="ctr">
              <a:lnSpc>
                <a:spcPts val="3467"/>
              </a:lnSpc>
              <a:buNone/>
              <a:defRPr sz="3467" cap="all"/>
            </a:lvl2pPr>
            <a:lvl3pPr marL="0" indent="0" algn="ctr">
              <a:lnSpc>
                <a:spcPts val="3467"/>
              </a:lnSpc>
              <a:buNone/>
              <a:defRPr sz="3467" cap="all"/>
            </a:lvl3pPr>
            <a:lvl4pPr marL="0" indent="0" algn="ctr">
              <a:lnSpc>
                <a:spcPts val="3467"/>
              </a:lnSpc>
              <a:buNone/>
              <a:defRPr sz="3467" cap="all"/>
            </a:lvl4pPr>
            <a:lvl5pPr marL="0" indent="0" algn="ctr">
              <a:lnSpc>
                <a:spcPts val="3467"/>
              </a:lnSpc>
              <a:buNone/>
              <a:defRPr sz="3467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1"/>
          </p:nvPr>
        </p:nvSpPr>
        <p:spPr>
          <a:xfrm>
            <a:off x="914400" y="5786803"/>
            <a:ext cx="10368000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indent="0" algn="ctr">
              <a:lnSpc>
                <a:spcPts val="1867"/>
              </a:lnSpc>
              <a:buNone/>
              <a:defRPr sz="1867" cap="all">
                <a:solidFill>
                  <a:srgbClr val="7F7F7F"/>
                </a:solidFill>
              </a:defRPr>
            </a:lvl1pPr>
            <a:lvl2pPr indent="0" algn="ctr">
              <a:buNone/>
              <a:defRPr sz="1867" cap="all"/>
            </a:lvl2pPr>
            <a:lvl3pPr indent="0" algn="ctr">
              <a:buNone/>
              <a:defRPr sz="1867" cap="all"/>
            </a:lvl3pPr>
            <a:lvl4pPr indent="0" algn="ctr">
              <a:buNone/>
              <a:defRPr sz="1867" cap="all"/>
            </a:lvl4pPr>
            <a:lvl5pPr indent="0" algn="ctr">
              <a:buNone/>
              <a:defRPr sz="1867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947259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WHITE_BC18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52751" y="3818467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3067" dirty="0"/>
          </a:p>
        </p:txBody>
      </p:sp>
      <p:pic>
        <p:nvPicPr>
          <p:cNvPr id="6" name="Picture 7" descr="WR_BRANDMARK_S_ST_RGB_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4751" y="1"/>
            <a:ext cx="2288116" cy="350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2934" y="6248401"/>
            <a:ext cx="2571751" cy="4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484076"/>
            <a:ext cx="10368000" cy="360000"/>
          </a:xfrm>
        </p:spPr>
        <p:txBody>
          <a:bodyPr>
            <a:noAutofit/>
          </a:bodyPr>
          <a:lstStyle>
            <a:lvl1pPr>
              <a:defRPr sz="4267" baseline="0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914400" y="5059361"/>
            <a:ext cx="10368000" cy="36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lnSpc>
                <a:spcPts val="3467"/>
              </a:lnSpc>
              <a:buNone/>
              <a:defRPr sz="3467" cap="all"/>
            </a:lvl1pPr>
            <a:lvl2pPr marL="0" indent="0" algn="ctr">
              <a:lnSpc>
                <a:spcPts val="3467"/>
              </a:lnSpc>
              <a:buNone/>
              <a:defRPr sz="3467" cap="all"/>
            </a:lvl2pPr>
            <a:lvl3pPr marL="0" indent="0" algn="ctr">
              <a:lnSpc>
                <a:spcPts val="3467"/>
              </a:lnSpc>
              <a:buNone/>
              <a:defRPr sz="3467" cap="all"/>
            </a:lvl3pPr>
            <a:lvl4pPr marL="0" indent="0" algn="ctr">
              <a:lnSpc>
                <a:spcPts val="3467"/>
              </a:lnSpc>
              <a:buNone/>
              <a:defRPr sz="3467" cap="all"/>
            </a:lvl4pPr>
            <a:lvl5pPr marL="0" indent="0" algn="ctr">
              <a:lnSpc>
                <a:spcPts val="3467"/>
              </a:lnSpc>
              <a:buNone/>
              <a:defRPr sz="3467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1"/>
          </p:nvPr>
        </p:nvSpPr>
        <p:spPr>
          <a:xfrm>
            <a:off x="914400" y="5544927"/>
            <a:ext cx="10368000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indent="0" algn="ctr">
              <a:lnSpc>
                <a:spcPts val="1867"/>
              </a:lnSpc>
              <a:buNone/>
              <a:defRPr sz="1867" cap="all">
                <a:solidFill>
                  <a:srgbClr val="7F7F7F"/>
                </a:solidFill>
              </a:defRPr>
            </a:lvl1pPr>
            <a:lvl2pPr indent="0" algn="ctr">
              <a:buNone/>
              <a:defRPr sz="1867" cap="all"/>
            </a:lvl2pPr>
            <a:lvl3pPr indent="0" algn="ctr">
              <a:buNone/>
              <a:defRPr sz="1867" cap="all"/>
            </a:lvl3pPr>
            <a:lvl4pPr indent="0" algn="ctr">
              <a:buNone/>
              <a:defRPr sz="1867" cap="all"/>
            </a:lvl4pPr>
            <a:lvl5pPr indent="0" algn="ctr">
              <a:buNone/>
              <a:defRPr sz="1867" cap="all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932224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R_BRANDMARK_S_ST_RGB_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99845" y="121244"/>
            <a:ext cx="918633" cy="140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10293" y="1128079"/>
            <a:ext cx="9600000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2" y="222591"/>
            <a:ext cx="7326431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31520" y="2111136"/>
            <a:ext cx="9578773" cy="42248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333"/>
            </a:lvl1pPr>
            <a:lvl2pPr marL="1195887" indent="-243411">
              <a:lnSpc>
                <a:spcPct val="100000"/>
              </a:lnSpc>
              <a:spcBef>
                <a:spcPts val="0"/>
              </a:spcBef>
              <a:defRPr/>
            </a:lvl2pPr>
            <a:lvl3pPr marL="1678475" indent="-241294">
              <a:lnSpc>
                <a:spcPct val="100000"/>
              </a:lnSpc>
              <a:spcBef>
                <a:spcPts val="0"/>
              </a:spcBef>
              <a:defRPr/>
            </a:lvl3pPr>
            <a:lvl4pPr marL="2148364" indent="-241294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/>
            </a:lvl4pPr>
            <a:lvl5pPr marL="2633068" indent="-241294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78860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R_BRANDMARK_S_ST_RGB_P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99845" y="121244"/>
            <a:ext cx="918633" cy="140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10293" y="1128079"/>
            <a:ext cx="9600000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3" y="222591"/>
            <a:ext cx="7638661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31520" y="2111136"/>
            <a:ext cx="9578773" cy="42248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333"/>
            </a:lvl1pPr>
            <a:lvl2pPr marL="1195887" indent="-243411">
              <a:lnSpc>
                <a:spcPct val="100000"/>
              </a:lnSpc>
              <a:spcBef>
                <a:spcPts val="0"/>
              </a:spcBef>
              <a:defRPr/>
            </a:lvl2pPr>
            <a:lvl3pPr marL="1678475" indent="-241294">
              <a:lnSpc>
                <a:spcPct val="100000"/>
              </a:lnSpc>
              <a:spcBef>
                <a:spcPts val="0"/>
              </a:spcBef>
              <a:defRPr/>
            </a:lvl3pPr>
            <a:lvl4pPr marL="2148364" indent="-241294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/>
            </a:lvl4pPr>
            <a:lvl5pPr marL="2633068" indent="-241294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04239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Master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46F0FCE-1C6A-481B-8EE3-903436A77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355" t="15298" r="216" b="10668"/>
          <a:stretch/>
        </p:blipFill>
        <p:spPr>
          <a:xfrm rot="16200000" flipV="1">
            <a:off x="3427065" y="-3427069"/>
            <a:ext cx="5337867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6463E6-8ED4-4A26-9E4D-1A8F55D6AD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8329" y="5337865"/>
            <a:ext cx="10135340" cy="767637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FF22073-A13E-4388-89D4-A94B1551B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8329" y="6101346"/>
            <a:ext cx="10135340" cy="47273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 dirty="0"/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52258124-05DA-48AB-9E2B-E11C39C96B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540039" y="104232"/>
            <a:ext cx="3111918" cy="476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6986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1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WR_BRANDMARK_S_ST_RGB_N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rgbClr val="FFFFFF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10254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rgbClr val="FFFFFF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5" descr="WR_BRANDMARK_S_ST_RGB_N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96054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5" descr="WR_BRANDMARK_S_ST_RGB_N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12766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5" descr="WR_BRANDMARK_S_ST_RGB_N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522130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 2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0294" y="5679759"/>
            <a:ext cx="11272157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5" descr="WR_BRANDMARK_S_ST_RGB_N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91657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31520" y="5679759"/>
            <a:ext cx="10829653" cy="720000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algn="l">
              <a:defRPr sz="4667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5" descr="WR_BRANDMARK_S_ST_RGB_N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8677" y="112775"/>
            <a:ext cx="939800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241" y="222591"/>
            <a:ext cx="8467275" cy="18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lnSpc>
                <a:spcPct val="100000"/>
              </a:lnSpc>
              <a:buNone/>
              <a:defRPr sz="1200" cap="all">
                <a:solidFill>
                  <a:srgbClr val="7F7F7F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359243" y="6498590"/>
            <a:ext cx="4804567" cy="180001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00000"/>
              </a:lnSpc>
              <a:buFontTx/>
              <a:buNone/>
              <a:defRPr sz="1200">
                <a:solidFill>
                  <a:srgbClr val="7F7F7F"/>
                </a:solidFill>
              </a:defRPr>
            </a:lvl1pPr>
            <a:lvl2pPr marL="0" indent="0" algn="ctr">
              <a:lnSpc>
                <a:spcPct val="100000"/>
              </a:lnSpc>
              <a:buFontTx/>
              <a:buNone/>
              <a:defRPr sz="1200"/>
            </a:lvl2pPr>
            <a:lvl3pPr marL="0" indent="0" algn="ctr">
              <a:lnSpc>
                <a:spcPct val="100000"/>
              </a:lnSpc>
              <a:buFontTx/>
              <a:buNone/>
              <a:defRPr sz="1200"/>
            </a:lvl3pPr>
            <a:lvl4pPr marL="0" indent="0" algn="ctr">
              <a:lnSpc>
                <a:spcPct val="100000"/>
              </a:lnSpc>
              <a:buFontTx/>
              <a:buNone/>
              <a:defRPr sz="1200"/>
            </a:lvl4pPr>
            <a:lvl5pPr marL="0" indent="0" algn="ctr">
              <a:lnSpc>
                <a:spcPct val="100000"/>
              </a:lnSpc>
              <a:buFontTx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1396413" y="6498592"/>
            <a:ext cx="622065" cy="180000"/>
          </a:xfrm>
          <a:prstGeom prst="rect">
            <a:avLst/>
          </a:prstGeom>
        </p:spPr>
        <p:txBody>
          <a:bodyPr/>
          <a:lstStyle>
            <a:lvl1pPr algn="r">
              <a:defRPr sz="933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02DB1C1-5C29-1547-82D0-85F347DDA8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14236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5101" y="2789767"/>
            <a:ext cx="68453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78716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1">
    <p:bg>
      <p:bgPr>
        <a:blipFill dpi="0" rotWithShape="1">
          <a:blip r:embed="rId2" cstate="print">
            <a:lum/>
          </a:blip>
          <a:srcRect/>
          <a:stretch>
            <a:fillRect l="-2000" t="-1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ED1FD48-9265-4B1B-BB8C-BCFAFBF73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9744" y="3772106"/>
            <a:ext cx="7627706" cy="42642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F9B03BF-DEDF-44B2-8CE3-30CA4C383C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77965" y="5326444"/>
            <a:ext cx="880487" cy="134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itle 44">
            <a:extLst>
              <a:ext uri="{FF2B5EF4-FFF2-40B4-BE49-F238E27FC236}">
                <a16:creationId xmlns="" xmlns:a16="http://schemas.microsoft.com/office/drawing/2014/main" id="{329CF1AB-D59A-48D9-BBA9-B0F0D7F86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744" y="1708030"/>
            <a:ext cx="7627706" cy="2029481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160877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B4D505-8C1E-468B-83AC-C7780ADBB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38" y="347406"/>
            <a:ext cx="11355410" cy="66726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10F1CE5-57D1-425C-BEAC-FE9905956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78D258A-EE14-4264-B4DC-551A19E631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44629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bg>
      <p:bgPr>
        <a:blipFill dpi="0" rotWithShape="1">
          <a:blip r:embed="rId2" cstate="print">
            <a:lum/>
          </a:blip>
          <a:srcRect/>
          <a:stretch>
            <a:fillRect l="-2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90A9B5-7FF0-45D4-9B7B-3F8C522C1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59" y="216310"/>
            <a:ext cx="11511115" cy="68103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CAC604-92D1-4B5E-8A92-3448FF9A72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ED853D3-B393-4058-A6FB-309A6F12A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pic>
        <p:nvPicPr>
          <p:cNvPr id="10" name="Picture 7">
            <a:extLst>
              <a:ext uri="{FF2B5EF4-FFF2-40B4-BE49-F238E27FC236}">
                <a16:creationId xmlns="" xmlns:a16="http://schemas.microsoft.com/office/drawing/2014/main" id="{4C4950BE-E8FD-4D77-998C-791033E808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046049" y="5325204"/>
            <a:ext cx="880487" cy="13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1955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55E7F52-246F-4C86-AEA3-0D8F2AF929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381000" sx="102000" sy="102000" algn="ctr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01855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blipFill dpi="0" rotWithShape="1">
          <a:blip r:embed="rId2" cstate="print">
            <a:lum/>
          </a:blip>
          <a:srcRect/>
          <a:stretch>
            <a:fillRect t="-8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9463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blipFill dpi="0" rotWithShape="1">
          <a:blip r:embed="rId2" cstate="print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18801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10686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F452BA4-894F-4EE9-A1C2-5057A373CA66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/>
          <a:stretch>
            <a:fillRect/>
          </a:stretch>
        </p:blipFill>
        <p:spPr>
          <a:xfrm>
            <a:off x="0" y="-4618"/>
            <a:ext cx="12177521" cy="6862618"/>
          </a:xfrm>
          <a:custGeom>
            <a:avLst/>
            <a:gdLst/>
            <a:ahLst/>
            <a:cxnLst/>
            <a:rect l="0" t="0" r="0" b="0"/>
            <a:pathLst>
              <a:path w="12177521" h="6862617">
                <a:moveTo>
                  <a:pt x="0" y="0"/>
                </a:moveTo>
                <a:lnTo>
                  <a:pt x="12190843" y="0"/>
                </a:lnTo>
                <a:lnTo>
                  <a:pt x="12190843" y="6867642"/>
                </a:lnTo>
                <a:lnTo>
                  <a:pt x="0" y="6867642"/>
                </a:lnTo>
                <a:close/>
              </a:path>
            </a:pathLst>
          </a:custGeom>
          <a:ln/>
        </p:spPr>
      </p:pic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E62462A-433C-492F-B399-876932C28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38AA88-F079-4BF1-BECD-5A8D7301F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94175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1" r:id="rId3"/>
    <p:sldLayoutId id="2147483650" r:id="rId4"/>
    <p:sldLayoutId id="2147483652" r:id="rId5"/>
    <p:sldLayoutId id="2147483666" r:id="rId6"/>
    <p:sldLayoutId id="2147483674" r:id="rId7"/>
    <p:sldLayoutId id="2147483668" r:id="rId8"/>
    <p:sldLayoutId id="2147483673" r:id="rId9"/>
    <p:sldLayoutId id="2147483671" r:id="rId10"/>
    <p:sldLayoutId id="2147483670" r:id="rId11"/>
    <p:sldLayoutId id="2147483667" r:id="rId12"/>
    <p:sldLayoutId id="2147483672" r:id="rId13"/>
    <p:sldLayoutId id="2147483669" r:id="rId14"/>
    <p:sldLayoutId id="2147483663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media" Target="../media/media7.ts"/><Relationship Id="rId3" Type="http://schemas.openxmlformats.org/officeDocument/2006/relationships/video" Target="../media/media8.ts"/><Relationship Id="rId7" Type="http://schemas.openxmlformats.org/officeDocument/2006/relationships/image" Target="../media/image40.png"/><Relationship Id="rId2" Type="http://schemas.openxmlformats.org/officeDocument/2006/relationships/video" Target="../media/media7.ts"/><Relationship Id="rId1" Type="http://schemas.openxmlformats.org/officeDocument/2006/relationships/video" Target="../media/media6.ts"/><Relationship Id="rId6" Type="http://schemas.microsoft.com/office/2007/relationships/media" Target="../media/media6.ts"/><Relationship Id="rId11" Type="http://schemas.openxmlformats.org/officeDocument/2006/relationships/image" Target="../media/image42.png"/><Relationship Id="rId5" Type="http://schemas.openxmlformats.org/officeDocument/2006/relationships/image" Target="../media/image32.png"/><Relationship Id="rId10" Type="http://schemas.microsoft.com/office/2007/relationships/media" Target="../media/media8.ts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media" Target="../media/media10.ts"/><Relationship Id="rId13" Type="http://schemas.microsoft.com/office/2007/relationships/media" Target="../media/media12.ts"/><Relationship Id="rId3" Type="http://schemas.openxmlformats.org/officeDocument/2006/relationships/video" Target="../media/media11.ts"/><Relationship Id="rId7" Type="http://schemas.openxmlformats.org/officeDocument/2006/relationships/image" Target="../media/image43.png"/><Relationship Id="rId12" Type="http://schemas.openxmlformats.org/officeDocument/2006/relationships/image" Target="../media/image45.png"/><Relationship Id="rId2" Type="http://schemas.openxmlformats.org/officeDocument/2006/relationships/video" Target="../media/media10.ts"/><Relationship Id="rId1" Type="http://schemas.openxmlformats.org/officeDocument/2006/relationships/video" Target="../media/media9.ts"/><Relationship Id="rId6" Type="http://schemas.microsoft.com/office/2007/relationships/media" Target="../media/media9.ts"/><Relationship Id="rId11" Type="http://schemas.microsoft.com/office/2007/relationships/media" Target="../media/media11.ts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2.png"/><Relationship Id="rId4" Type="http://schemas.openxmlformats.org/officeDocument/2006/relationships/video" Target="../media/media12.ts"/><Relationship Id="rId9" Type="http://schemas.openxmlformats.org/officeDocument/2006/relationships/image" Target="../media/image44.png"/><Relationship Id="rId1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5.xml"/><Relationship Id="rId1" Type="http://schemas.openxmlformats.org/officeDocument/2006/relationships/video" Target="../media/media1.ts"/><Relationship Id="rId5" Type="http://schemas.openxmlformats.org/officeDocument/2006/relationships/image" Target="../media/image33.png"/><Relationship Id="rId4" Type="http://schemas.microsoft.com/office/2007/relationships/media" Target="../media/media1.ts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5.xml"/><Relationship Id="rId1" Type="http://schemas.openxmlformats.org/officeDocument/2006/relationships/video" Target="../media/media2.ts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microsoft.com/office/2007/relationships/media" Target="../media/media2.ts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ts"/><Relationship Id="rId2" Type="http://schemas.openxmlformats.org/officeDocument/2006/relationships/slideLayout" Target="../slideLayouts/slideLayout5.xml"/><Relationship Id="rId1" Type="http://schemas.openxmlformats.org/officeDocument/2006/relationships/video" Target="../media/media3.ts"/><Relationship Id="rId5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5.xml"/><Relationship Id="rId1" Type="http://schemas.openxmlformats.org/officeDocument/2006/relationships/video" Target="../media/media4.ts"/><Relationship Id="rId5" Type="http://schemas.openxmlformats.org/officeDocument/2006/relationships/image" Target="../media/image38.png"/><Relationship Id="rId4" Type="http://schemas.microsoft.com/office/2007/relationships/media" Target="../media/media4.ts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5.xml"/><Relationship Id="rId1" Type="http://schemas.openxmlformats.org/officeDocument/2006/relationships/video" Target="../media/media5.ts"/><Relationship Id="rId5" Type="http://schemas.openxmlformats.org/officeDocument/2006/relationships/image" Target="../media/image39.png"/><Relationship Id="rId4" Type="http://schemas.microsoft.com/office/2007/relationships/media" Target="../media/media5.ts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249B4ED9-126E-46EF-A63A-849CD70700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Helvetica" pitchFamily="2" charset="0"/>
              </a:rPr>
              <a:t>Уровень 1 - Кондиции в </a:t>
            </a:r>
            <a:r>
              <a:rPr lang="ru-RU" sz="3600" b="1" dirty="0">
                <a:latin typeface="Helvetica" pitchFamily="2" charset="0"/>
              </a:rPr>
              <a:t>регби</a:t>
            </a:r>
            <a:r>
              <a:rPr lang="en-US" sz="3600" b="1" dirty="0">
                <a:latin typeface="Helvetica" pitchFamily="2" charset="0"/>
              </a:rPr>
              <a:t>: </a:t>
            </a:r>
            <a:r>
              <a:rPr lang="ru-RU" sz="3600" b="1" dirty="0">
                <a:latin typeface="Helvetica" pitchFamily="2" charset="0"/>
              </a:rPr>
              <a:t>Взрослые</a:t>
            </a:r>
            <a:endParaRPr lang="en-IE" sz="3600" b="1" dirty="0">
              <a:latin typeface="Helvetica" pitchFamily="2" charset="0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="" xmlns:a16="http://schemas.microsoft.com/office/drawing/2014/main" id="{5ECC823F-8058-4315-8368-9515E1E6F7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 smtClean="0"/>
              <a:t>Место</a:t>
            </a:r>
            <a:endParaRPr lang="en-US" dirty="0"/>
          </a:p>
          <a:p>
            <a:r>
              <a:rPr lang="ru-RU" dirty="0" smtClean="0"/>
              <a:t>Дата</a:t>
            </a:r>
            <a:endParaRPr lang="en-US" dirty="0"/>
          </a:p>
          <a:p>
            <a:endParaRPr lang="en-IE" dirty="0"/>
          </a:p>
        </p:txBody>
      </p:sp>
      <p:pic>
        <p:nvPicPr>
          <p:cNvPr id="4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F1FF3FDE-A1DB-46A3-BA04-ADE210788B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52AA048-5A76-44C0-95BF-5621211C4BF7}"/>
              </a:ext>
            </a:extLst>
          </p:cNvPr>
          <p:cNvSpPr txBox="1"/>
          <p:nvPr/>
        </p:nvSpPr>
        <p:spPr>
          <a:xfrm>
            <a:off x="10902462" y="6389416"/>
            <a:ext cx="139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Часть </a:t>
            </a:r>
            <a:r>
              <a:rPr lang="ru-RU" dirty="0" smtClean="0"/>
              <a:t>С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798512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BA43BE-EAE5-44D7-B8BB-13FA2A49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Helvetica" pitchFamily="2" charset="0"/>
              </a:rPr>
              <a:t>Сила </a:t>
            </a:r>
            <a:endParaRPr lang="en-IE" dirty="0">
              <a:latin typeface="Helvetica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54CE953-4814-4C80-A477-18776CC7A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66234"/>
            <a:ext cx="10108475" cy="4351338"/>
          </a:xfrm>
        </p:spPr>
        <p:txBody>
          <a:bodyPr>
            <a:normAutofit/>
          </a:bodyPr>
          <a:lstStyle/>
          <a:p>
            <a:pPr marL="380990" indent="-380990">
              <a:spcBef>
                <a:spcPts val="0"/>
              </a:spcBef>
              <a:spcAft>
                <a:spcPts val="1800"/>
              </a:spcAft>
            </a:pPr>
            <a:r>
              <a:rPr lang="ru-RU" dirty="0"/>
              <a:t>Тренировка на максимальную силу вызовет адаптацию нервной и мышечной систем, что приведет к увеличению количества производимой силы.</a:t>
            </a:r>
            <a:endParaRPr lang="en-IE" dirty="0"/>
          </a:p>
          <a:p>
            <a:pPr marL="380990" indent="-380990">
              <a:spcBef>
                <a:spcPts val="0"/>
              </a:spcBef>
              <a:spcAft>
                <a:spcPts val="1800"/>
              </a:spcAft>
            </a:pPr>
            <a:r>
              <a:rPr lang="ru-RU" dirty="0"/>
              <a:t>Скорость и синхронизация нервных сигналов улучшатся с помощью силовых тренировок. Это </a:t>
            </a:r>
            <a:r>
              <a:rPr lang="ru-RU" dirty="0" smtClean="0"/>
              <a:t>приведет </a:t>
            </a:r>
            <a:r>
              <a:rPr lang="ru-RU" dirty="0"/>
              <a:t>к увеличению способности мышцы создавать силу</a:t>
            </a:r>
            <a:r>
              <a:rPr lang="ru-RU" dirty="0" smtClean="0"/>
              <a:t>.</a:t>
            </a:r>
            <a:endParaRPr lang="en-IE" dirty="0"/>
          </a:p>
          <a:p>
            <a:pPr marL="380990" indent="-380990">
              <a:spcBef>
                <a:spcPts val="0"/>
              </a:spcBef>
              <a:spcAft>
                <a:spcPts val="1800"/>
              </a:spcAft>
            </a:pPr>
            <a:r>
              <a:rPr lang="ru-RU" dirty="0"/>
              <a:t>Основной мышечной адаптацией будет гипертрофия.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6A9A2A-40CF-419C-80E3-BA635B9D2FC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10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F070C887-3539-459E-97BB-A3338F9DCD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5533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BA43BE-EAE5-44D7-B8BB-13FA2A49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Helvetica" pitchFamily="2" charset="0"/>
              </a:rPr>
              <a:t>Руководство по силовой тренировке</a:t>
            </a:r>
            <a:endParaRPr lang="en-IE" dirty="0">
              <a:latin typeface="Helvetica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54CE953-4814-4C80-A477-18776CC7A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72619"/>
            <a:ext cx="10302380" cy="4351338"/>
          </a:xfrm>
        </p:spPr>
        <p:txBody>
          <a:bodyPr>
            <a:normAutofit/>
          </a:bodyPr>
          <a:lstStyle/>
          <a:p>
            <a:endParaRPr lang="en-IE" b="1" u="sng" dirty="0"/>
          </a:p>
          <a:p>
            <a:pPr marL="380990" indent="-38099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dirty="0"/>
              <a:t>Нагрузка должна быть в пределах 80-100% от максимального </a:t>
            </a:r>
            <a:r>
              <a:rPr lang="ru-RU" dirty="0" smtClean="0"/>
              <a:t>веса, </a:t>
            </a:r>
            <a:r>
              <a:rPr lang="ru-RU" dirty="0"/>
              <a:t>который может поднять </a:t>
            </a:r>
            <a:r>
              <a:rPr lang="ru-RU" dirty="0" smtClean="0"/>
              <a:t>игрок</a:t>
            </a:r>
            <a:endParaRPr lang="en-IE" dirty="0"/>
          </a:p>
          <a:p>
            <a:pPr marL="380990" indent="-38099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dirty="0"/>
              <a:t>1-5 повторений в </a:t>
            </a:r>
            <a:r>
              <a:rPr lang="ru-RU" dirty="0" smtClean="0"/>
              <a:t>подходе</a:t>
            </a:r>
            <a:endParaRPr lang="en-IE" dirty="0"/>
          </a:p>
          <a:p>
            <a:pPr marL="380990" indent="-38099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IE" dirty="0"/>
              <a:t>2-5 </a:t>
            </a:r>
            <a:r>
              <a:rPr lang="ru-RU" dirty="0"/>
              <a:t>подходов в </a:t>
            </a:r>
            <a:r>
              <a:rPr lang="ru-RU" dirty="0" smtClean="0"/>
              <a:t>упражнении</a:t>
            </a:r>
            <a:endParaRPr lang="en-IE" dirty="0"/>
          </a:p>
          <a:p>
            <a:pPr marL="380990" indent="-38099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dirty="0"/>
              <a:t>3-5</a:t>
            </a:r>
            <a:r>
              <a:rPr lang="en-IE" dirty="0"/>
              <a:t> </a:t>
            </a:r>
            <a:r>
              <a:rPr lang="ru-RU" dirty="0" smtClean="0"/>
              <a:t>минут </a:t>
            </a:r>
            <a:r>
              <a:rPr lang="ru-RU" dirty="0"/>
              <a:t>отдыха между </a:t>
            </a:r>
            <a:r>
              <a:rPr lang="ru-RU" dirty="0" smtClean="0"/>
              <a:t>подходами</a:t>
            </a:r>
            <a:endParaRPr lang="ru-RU" dirty="0"/>
          </a:p>
          <a:p>
            <a:pPr marL="380990" indent="-38099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dirty="0"/>
              <a:t>Используйте глобальные многосуставные </a:t>
            </a:r>
            <a:r>
              <a:rPr lang="ru-RU" dirty="0" smtClean="0"/>
              <a:t>упражнения, такие </a:t>
            </a:r>
            <a:r>
              <a:rPr lang="ru-RU" dirty="0"/>
              <a:t>как приседания, жим лежа и </a:t>
            </a:r>
            <a:r>
              <a:rPr lang="ru-RU" dirty="0" smtClean="0"/>
              <a:t>становую тягу. </a:t>
            </a:r>
            <a:endParaRPr lang="en-IE" dirty="0"/>
          </a:p>
          <a:p>
            <a:endParaRPr lang="en-IE" b="1" u="sng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6A9A2A-40CF-419C-80E3-BA635B9D2FC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11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F100031A-CCC8-458B-AE5C-C78A510A7E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5939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BA43BE-EAE5-44D7-B8BB-13FA2A49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Helvetica" pitchFamily="2" charset="0"/>
              </a:rPr>
              <a:t>Мощность </a:t>
            </a:r>
            <a:endParaRPr lang="en-IE" dirty="0">
              <a:latin typeface="Helvetica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54CE953-4814-4C80-A477-18776CC7A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73287"/>
            <a:ext cx="9882930" cy="4351338"/>
          </a:xfrm>
        </p:spPr>
        <p:txBody>
          <a:bodyPr>
            <a:normAutofit/>
          </a:bodyPr>
          <a:lstStyle/>
          <a:p>
            <a:pPr marL="380990" indent="-38099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Мощность = </a:t>
            </a:r>
            <a:r>
              <a:rPr lang="ru-RU" dirty="0"/>
              <a:t>сила </a:t>
            </a:r>
            <a:r>
              <a:rPr lang="en-US" dirty="0"/>
              <a:t>*</a:t>
            </a:r>
            <a:r>
              <a:rPr lang="ru-RU" dirty="0"/>
              <a:t> ускорение (как быстро и «</a:t>
            </a:r>
            <a:r>
              <a:rPr lang="ru-RU" dirty="0" err="1"/>
              <a:t>взрывно</a:t>
            </a:r>
            <a:r>
              <a:rPr lang="ru-RU" dirty="0"/>
              <a:t>» сила может быть произведена</a:t>
            </a:r>
            <a:r>
              <a:rPr lang="ru-RU" dirty="0" smtClean="0"/>
              <a:t>).</a:t>
            </a:r>
            <a:endParaRPr lang="en-IE" dirty="0"/>
          </a:p>
          <a:p>
            <a:pPr marL="380990" indent="-380990">
              <a:spcBef>
                <a:spcPts val="0"/>
              </a:spcBef>
              <a:spcAft>
                <a:spcPts val="1800"/>
              </a:spcAft>
            </a:pPr>
            <a:r>
              <a:rPr lang="ru-RU" dirty="0" smtClean="0"/>
              <a:t>Помимо </a:t>
            </a:r>
            <a:r>
              <a:rPr lang="ru-RU" dirty="0"/>
              <a:t>силы, игроки должны быть взрывными и мощными, чтобы реализовывать специфические для регби навыки.</a:t>
            </a:r>
            <a:endParaRPr lang="en-IE" dirty="0"/>
          </a:p>
          <a:p>
            <a:pPr marL="380990" indent="-38099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dirty="0"/>
              <a:t>Так как Мощность = Сила </a:t>
            </a:r>
            <a:r>
              <a:rPr lang="en-US" dirty="0"/>
              <a:t>*</a:t>
            </a:r>
            <a:r>
              <a:rPr lang="ru-RU" dirty="0"/>
              <a:t> ускорение (скорость</a:t>
            </a:r>
            <a:r>
              <a:rPr lang="ru-RU" dirty="0" smtClean="0"/>
              <a:t>), она </a:t>
            </a:r>
            <a:r>
              <a:rPr lang="ru-RU" dirty="0"/>
              <a:t>может быть улучшена через увеличение силы</a:t>
            </a:r>
            <a:r>
              <a:rPr lang="ru-RU" dirty="0" smtClean="0"/>
              <a:t>, увеличение </a:t>
            </a:r>
            <a:r>
              <a:rPr lang="ru-RU" dirty="0"/>
              <a:t>скорости движения или </a:t>
            </a:r>
            <a:r>
              <a:rPr lang="ru-RU" dirty="0" smtClean="0"/>
              <a:t>улучшение этих двух </a:t>
            </a:r>
            <a:r>
              <a:rPr lang="ru-RU" dirty="0"/>
              <a:t>физических </a:t>
            </a:r>
            <a:r>
              <a:rPr lang="ru-RU" dirty="0" smtClean="0"/>
              <a:t>качеств.</a:t>
            </a:r>
            <a:endParaRPr lang="en-IE" dirty="0"/>
          </a:p>
          <a:p>
            <a:endParaRPr lang="en-IE" b="1" u="sng" dirty="0"/>
          </a:p>
          <a:p>
            <a:endParaRPr lang="en-IE" b="1" u="sng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6A9A2A-40CF-419C-80E3-BA635B9D2FC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12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8C389890-FEC3-4D77-9D13-CA57AC490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572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BA43BE-EAE5-44D7-B8BB-13FA2A49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Helvetica" pitchFamily="2" charset="0"/>
              </a:rPr>
              <a:t>Руководство по </a:t>
            </a:r>
            <a:r>
              <a:rPr lang="ru-RU" dirty="0" smtClean="0">
                <a:latin typeface="Helvetica" pitchFamily="2" charset="0"/>
              </a:rPr>
              <a:t>тренировке мощности </a:t>
            </a:r>
            <a:endParaRPr lang="en-IE" dirty="0">
              <a:latin typeface="Helvetica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54CE953-4814-4C80-A477-18776CC7A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15900"/>
            <a:ext cx="10629550" cy="4351338"/>
          </a:xfrm>
        </p:spPr>
        <p:txBody>
          <a:bodyPr>
            <a:normAutofit/>
          </a:bodyPr>
          <a:lstStyle/>
          <a:p>
            <a:pPr marL="380990" indent="-380990">
              <a:spcBef>
                <a:spcPts val="0"/>
              </a:spcBef>
              <a:spcAft>
                <a:spcPts val="1800"/>
              </a:spcAft>
            </a:pPr>
            <a:r>
              <a:rPr lang="ru-RU" dirty="0"/>
              <a:t>Используйте различные тренировочные веса (тяжелые, средние и легкие), чтобы попытаться удовлетворить потребность в высокой силе и высокой скорости.</a:t>
            </a:r>
            <a:endParaRPr lang="en-IE" dirty="0"/>
          </a:p>
          <a:p>
            <a:pPr marL="380990" indent="-380990">
              <a:spcBef>
                <a:spcPts val="0"/>
              </a:spcBef>
              <a:spcAft>
                <a:spcPts val="1800"/>
              </a:spcAft>
            </a:pPr>
            <a:r>
              <a:rPr lang="ru-RU" dirty="0"/>
              <a:t>Силовые тренировки должны быть максимально взрывными. Намерение всегда должно заключаться в том, чтобы перемещать вес как можно быстрее.</a:t>
            </a:r>
            <a:endParaRPr lang="en-IE" dirty="0"/>
          </a:p>
          <a:p>
            <a:pPr marL="380990" indent="-380990">
              <a:spcBef>
                <a:spcPts val="0"/>
              </a:spcBef>
              <a:spcAft>
                <a:spcPts val="1800"/>
              </a:spcAft>
            </a:pPr>
            <a:r>
              <a:rPr lang="ru-RU" dirty="0"/>
              <a:t>Используйте время </a:t>
            </a:r>
            <a:r>
              <a:rPr lang="ru-RU" dirty="0" smtClean="0"/>
              <a:t>для отдыха - </a:t>
            </a:r>
            <a:r>
              <a:rPr lang="ru-RU" dirty="0"/>
              <a:t>2-5 минут. Более длительный период отдыха позволит тренировкам быть максимально взрывными.</a:t>
            </a:r>
            <a:endParaRPr lang="en-IE" b="1" u="sng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6A9A2A-40CF-419C-80E3-BA635B9D2FC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13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FB8447D3-F793-4B51-AF60-7C51272E91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3151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BA43BE-EAE5-44D7-B8BB-13FA2A49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Helvetica" pitchFamily="2" charset="0"/>
              </a:rPr>
              <a:t>Задание </a:t>
            </a:r>
            <a:r>
              <a:rPr lang="en-IE" dirty="0">
                <a:latin typeface="Helvetica" pitchFamily="2" charset="0"/>
              </a:rPr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54CE953-4814-4C80-A477-18776CC7A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762468"/>
            <a:ext cx="10344325" cy="4351338"/>
          </a:xfrm>
        </p:spPr>
        <p:txBody>
          <a:bodyPr>
            <a:normAutofit/>
          </a:bodyPr>
          <a:lstStyle/>
          <a:p>
            <a:pPr marL="380990" indent="-380990">
              <a:spcBef>
                <a:spcPts val="0"/>
              </a:spcBef>
              <a:spcAft>
                <a:spcPts val="1800"/>
              </a:spcAft>
            </a:pPr>
            <a:r>
              <a:rPr lang="ru-RU" dirty="0"/>
              <a:t>Составьте недельный сбалансированный план тренировок с отягощениями для всего тела, состоящий из </a:t>
            </a:r>
            <a:r>
              <a:rPr lang="ru-RU" dirty="0" smtClean="0"/>
              <a:t>3-х </a:t>
            </a:r>
            <a:r>
              <a:rPr lang="ru-RU" dirty="0"/>
              <a:t>тренировок в тренажерном зале</a:t>
            </a:r>
            <a:r>
              <a:rPr lang="ru-RU" dirty="0" smtClean="0"/>
              <a:t>.</a:t>
            </a:r>
            <a:r>
              <a:rPr lang="en-IE" dirty="0" smtClean="0"/>
              <a:t> </a:t>
            </a:r>
            <a:endParaRPr lang="en-IE" dirty="0"/>
          </a:p>
          <a:p>
            <a:pPr marL="380990" indent="-380990">
              <a:spcBef>
                <a:spcPts val="0"/>
              </a:spcBef>
              <a:spcAft>
                <a:spcPts val="1800"/>
              </a:spcAft>
            </a:pPr>
            <a:r>
              <a:rPr lang="ru-RU" dirty="0"/>
              <a:t>Вы можете ориентироваться на гипертрофию, силу или мощность.</a:t>
            </a:r>
            <a:endParaRPr lang="en-IE" dirty="0"/>
          </a:p>
          <a:p>
            <a:pPr marL="380990" indent="-380990">
              <a:spcBef>
                <a:spcPts val="0"/>
              </a:spcBef>
              <a:spcAft>
                <a:spcPts val="1800"/>
              </a:spcAft>
            </a:pPr>
            <a:r>
              <a:rPr lang="ru-RU" dirty="0"/>
              <a:t>Детализируйте упражнения, подходы, повторения и время отдыха для каждой из </a:t>
            </a:r>
            <a:r>
              <a:rPr lang="ru-RU" dirty="0" smtClean="0"/>
              <a:t>3-х </a:t>
            </a:r>
            <a:r>
              <a:rPr lang="ru-RU" dirty="0"/>
              <a:t>тренировок.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6A9A2A-40CF-419C-80E3-BA635B9D2FC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14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02B6AB1B-FAB4-4E31-B3A9-778A7D7D7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8788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249E58-8F15-4D39-A15B-55F61C3EB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Helvetica" pitchFamily="2" charset="0"/>
              </a:rPr>
              <a:t>Специальные кондиции </a:t>
            </a:r>
            <a:endParaRPr lang="en-IE" dirty="0">
              <a:latin typeface="Helvetica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AD00998-3565-42BA-8F51-04D4DD87510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15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5859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0702BB-1DE4-4128-8644-E11AF8C8B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Helvetica" pitchFamily="2" charset="0"/>
              </a:rPr>
              <a:t>Специальные кондиции </a:t>
            </a:r>
            <a:endParaRPr lang="en-IE" dirty="0">
              <a:latin typeface="Helvetica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228045C-214D-48A2-9281-35702E5EA5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4288"/>
            <a:ext cx="10117822" cy="5233711"/>
          </a:xfrm>
        </p:spPr>
        <p:txBody>
          <a:bodyPr>
            <a:norm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300" dirty="0"/>
              <a:t>Тренировка на улучшение кондиций в регби может быть выполнена множеством способов. </a:t>
            </a:r>
            <a:endParaRPr lang="en-IE" sz="2300" dirty="0"/>
          </a:p>
          <a:p>
            <a:pPr marL="380990" indent="-380990"/>
            <a:r>
              <a:rPr lang="ru-RU" sz="2300" dirty="0"/>
              <a:t>Поскольку мы тренируемся для повышения производительности на поле, важен принцип специфичности.</a:t>
            </a:r>
            <a:endParaRPr lang="en-GB" sz="2300" dirty="0"/>
          </a:p>
          <a:p>
            <a:pPr marL="380990" indent="-380990"/>
            <a:r>
              <a:rPr lang="ru-RU" sz="2300" dirty="0"/>
              <a:t>Игрокам в регби нужна аэробная выносливость, однако бег на длинные дистанции может быть не лучшим способом развить необходимую аэробную выносливость для регби.</a:t>
            </a:r>
            <a:endParaRPr lang="en-GB" sz="23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300" dirty="0" smtClean="0"/>
              <a:t>Высокоинтенсивные </a:t>
            </a:r>
            <a:r>
              <a:rPr lang="ru-RU" sz="2300" dirty="0"/>
              <a:t>интервальные </a:t>
            </a:r>
            <a:r>
              <a:rPr lang="ru-RU" sz="2300" dirty="0" smtClean="0"/>
              <a:t>тренировки, </a:t>
            </a:r>
            <a:r>
              <a:rPr lang="ru-RU" sz="2300" dirty="0"/>
              <a:t>связанные с игрой, игры на небольшом пространстве и специальные регбийные круговые тренировки являются популярными методами </a:t>
            </a:r>
            <a:r>
              <a:rPr lang="ru-RU" sz="2300" dirty="0" smtClean="0"/>
              <a:t>тренировок, направленными на </a:t>
            </a:r>
            <a:r>
              <a:rPr lang="ru-RU" sz="2300" dirty="0"/>
              <a:t>улучшение кондиций. Такой подход может развить выносливость и в </a:t>
            </a:r>
            <a:r>
              <a:rPr lang="ru-RU" sz="2300" dirty="0" smtClean="0"/>
              <a:t>то же </a:t>
            </a:r>
            <a:r>
              <a:rPr lang="ru-RU" sz="2300" dirty="0"/>
              <a:t>время оставаться специфичным к требованиям игры.   </a:t>
            </a:r>
            <a:endParaRPr lang="en-IE" sz="2300" dirty="0"/>
          </a:p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F4AC33-8A76-4101-8AAC-37A0B5D4B7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16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F5EFF610-543B-439B-9CF9-38F13FAF42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9472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E2C377-F0F8-48B9-8027-863BB6A49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000" dirty="0" smtClean="0">
                <a:latin typeface="Helvetica" pitchFamily="2" charset="0"/>
              </a:rPr>
              <a:t>Высокоинтенсивные </a:t>
            </a:r>
            <a:r>
              <a:rPr lang="ru-RU" sz="3000" dirty="0">
                <a:latin typeface="Helvetica" pitchFamily="2" charset="0"/>
              </a:rPr>
              <a:t>интервальные </a:t>
            </a:r>
            <a:r>
              <a:rPr lang="ru-RU" sz="3000" dirty="0" smtClean="0">
                <a:latin typeface="Helvetica" pitchFamily="2" charset="0"/>
              </a:rPr>
              <a:t>тренировки, </a:t>
            </a:r>
            <a:r>
              <a:rPr lang="ru-RU" sz="3000" dirty="0">
                <a:latin typeface="Helvetica" pitchFamily="2" charset="0"/>
              </a:rPr>
              <a:t>связанные с игрой</a:t>
            </a:r>
            <a:endParaRPr lang="en-US" sz="3000" dirty="0">
              <a:latin typeface="Helvetica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E5EF7C3-1367-4FC0-8D63-BE7753AF10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9456"/>
            <a:ext cx="10201712" cy="4351338"/>
          </a:xfrm>
        </p:spPr>
        <p:txBody>
          <a:bodyPr>
            <a:normAutofit/>
          </a:bodyPr>
          <a:lstStyle/>
          <a:p>
            <a:pPr marL="380990" indent="-380990">
              <a:spcBef>
                <a:spcPts val="0"/>
              </a:spcBef>
              <a:spcAft>
                <a:spcPts val="1800"/>
              </a:spcAft>
            </a:pPr>
            <a:r>
              <a:rPr lang="ru-RU" sz="2200" dirty="0"/>
              <a:t>Включает в себя периоды высокоинтенсивной работы, обычно около 90% от максимального усилия, с последующим периодом отдыха.</a:t>
            </a:r>
            <a:endParaRPr lang="en-IE" sz="2200" b="1" u="sng" dirty="0"/>
          </a:p>
          <a:p>
            <a:pPr marL="380990" indent="-38099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200" dirty="0"/>
              <a:t>Интервалы работы к отдыху должны отражать </a:t>
            </a:r>
            <a:r>
              <a:rPr lang="ru-RU" sz="2200" dirty="0" smtClean="0"/>
              <a:t>то, </a:t>
            </a:r>
            <a:r>
              <a:rPr lang="ru-RU" sz="2200" dirty="0"/>
              <a:t>что происходит в игре.  </a:t>
            </a:r>
            <a:endParaRPr lang="en-IE" sz="2200" dirty="0"/>
          </a:p>
          <a:p>
            <a:pPr marL="380990" indent="-380990">
              <a:spcBef>
                <a:spcPts val="0"/>
              </a:spcBef>
              <a:spcAft>
                <a:spcPts val="1800"/>
              </a:spcAft>
            </a:pPr>
            <a:r>
              <a:rPr lang="ru-RU" sz="2200" dirty="0"/>
              <a:t>Это эффективный по времени способ повышения выносливости, который обычно требует меньшего объема тренировок, что может быть полезно для восстановления.</a:t>
            </a:r>
            <a:endParaRPr lang="en-IE" sz="2200" dirty="0"/>
          </a:p>
          <a:p>
            <a:pPr marL="380990" indent="-38099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200" dirty="0"/>
              <a:t>Тренер может добавить  </a:t>
            </a:r>
            <a:r>
              <a:rPr lang="ru-RU" sz="2200" dirty="0" smtClean="0"/>
              <a:t>высокоинтенсивные </a:t>
            </a:r>
            <a:r>
              <a:rPr lang="ru-RU" sz="2200" dirty="0"/>
              <a:t>регбийные </a:t>
            </a:r>
            <a:r>
              <a:rPr lang="ru-RU" sz="2200" dirty="0" smtClean="0"/>
              <a:t>навыки, такие </a:t>
            </a:r>
            <a:r>
              <a:rPr lang="ru-RU" sz="2200" dirty="0"/>
              <a:t>как </a:t>
            </a:r>
            <a:r>
              <a:rPr lang="ru-RU" sz="2200" dirty="0" smtClean="0"/>
              <a:t>борьба/падение-вставание, чтобы </a:t>
            </a:r>
            <a:r>
              <a:rPr lang="ru-RU" sz="2200" dirty="0"/>
              <a:t>соответствовать </a:t>
            </a:r>
            <a:r>
              <a:rPr lang="ru-RU" sz="2200" dirty="0" smtClean="0"/>
              <a:t>интенсивности игры</a:t>
            </a:r>
            <a:r>
              <a:rPr lang="ru-RU" sz="2200" dirty="0"/>
              <a:t>. </a:t>
            </a:r>
            <a:endParaRPr lang="en-IE" sz="2200" dirty="0"/>
          </a:p>
          <a:p>
            <a:pPr marL="380990" indent="-38099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200" dirty="0"/>
              <a:t>Это добавит специфичности </a:t>
            </a:r>
            <a:r>
              <a:rPr lang="ru-RU" sz="2200" dirty="0" smtClean="0"/>
              <a:t>тренировкам, </a:t>
            </a:r>
            <a:r>
              <a:rPr lang="ru-RU" sz="2200" dirty="0"/>
              <a:t>которые должны перенестись на игру. </a:t>
            </a:r>
            <a:endParaRPr lang="en-IE" sz="2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D4C4778-DE84-424D-AD12-6A9B6246A5C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17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62CA5379-5C9A-4FB4-BA61-DC61907868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7603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E5EF7C3-1367-4FC0-8D63-BE7753AF10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28163"/>
            <a:ext cx="5181600" cy="668998"/>
          </a:xfrm>
        </p:spPr>
        <p:txBody>
          <a:bodyPr/>
          <a:lstStyle/>
          <a:p>
            <a:r>
              <a:rPr lang="ru-RU" dirty="0"/>
              <a:t>Примеры </a:t>
            </a:r>
            <a:r>
              <a:rPr lang="ru-RU" dirty="0" smtClean="0"/>
              <a:t>упражнений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D4C4778-DE84-424D-AD12-6A9B6246A5C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18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0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2FF8BA2E-F65B-4905-9682-2D395974BC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pic>
        <p:nvPicPr>
          <p:cNvPr id="5" name="Media30-converted">
            <a:hlinkClick r:id="" action="ppaction://media"/>
            <a:extLst>
              <a:ext uri="{FF2B5EF4-FFF2-40B4-BE49-F238E27FC236}">
                <a16:creationId xmlns="" xmlns:a16="http://schemas.microsoft.com/office/drawing/2014/main" id="{27D18CE5-7F52-4056-B22E-A7352DCE912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81962" y="2542506"/>
            <a:ext cx="4228475" cy="2378517"/>
          </a:xfrm>
          <a:prstGeom prst="rect">
            <a:avLst/>
          </a:prstGeom>
        </p:spPr>
      </p:pic>
      <p:pic>
        <p:nvPicPr>
          <p:cNvPr id="11" name="Media31-converted">
            <a:hlinkClick r:id="" action="ppaction://media"/>
            <a:extLst>
              <a:ext uri="{FF2B5EF4-FFF2-40B4-BE49-F238E27FC236}">
                <a16:creationId xmlns="" xmlns:a16="http://schemas.microsoft.com/office/drawing/2014/main" id="{EFF048C8-A48A-43FE-80B5-75F60AD4DB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096000" y="1391001"/>
            <a:ext cx="4228475" cy="2378517"/>
          </a:xfrm>
          <a:prstGeom prst="rect">
            <a:avLst/>
          </a:prstGeom>
        </p:spPr>
      </p:pic>
      <p:pic>
        <p:nvPicPr>
          <p:cNvPr id="12" name="Media32-converted">
            <a:hlinkClick r:id="" action="ppaction://media"/>
            <a:extLst>
              <a:ext uri="{FF2B5EF4-FFF2-40B4-BE49-F238E27FC236}">
                <a16:creationId xmlns="" xmlns:a16="http://schemas.microsoft.com/office/drawing/2014/main" id="{5EEA4D58-B2B9-41BB-AE80-CEE5995BAFE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6096000" y="4277740"/>
            <a:ext cx="4228475" cy="237851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32E2C377-F0F8-48B9-8027-863BB6A49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59" y="216310"/>
            <a:ext cx="11511115" cy="681037"/>
          </a:xfrm>
        </p:spPr>
        <p:txBody>
          <a:bodyPr>
            <a:noAutofit/>
          </a:bodyPr>
          <a:lstStyle/>
          <a:p>
            <a:r>
              <a:rPr lang="ru-RU" sz="3000" dirty="0" smtClean="0">
                <a:latin typeface="Helvetica" pitchFamily="2" charset="0"/>
              </a:rPr>
              <a:t>Высокоинтенсивные </a:t>
            </a:r>
            <a:r>
              <a:rPr lang="ru-RU" sz="3000" dirty="0">
                <a:latin typeface="Helvetica" pitchFamily="2" charset="0"/>
              </a:rPr>
              <a:t>интервальные </a:t>
            </a:r>
            <a:r>
              <a:rPr lang="ru-RU" sz="3000" dirty="0" smtClean="0">
                <a:latin typeface="Helvetica" pitchFamily="2" charset="0"/>
              </a:rPr>
              <a:t>тренировки, </a:t>
            </a:r>
            <a:r>
              <a:rPr lang="ru-RU" sz="3000" dirty="0">
                <a:latin typeface="Helvetica" pitchFamily="2" charset="0"/>
              </a:rPr>
              <a:t>связанные с игрой</a:t>
            </a:r>
            <a:endParaRPr lang="en-US" sz="3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633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3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22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E5EF7C3-1367-4FC0-8D63-BE7753AF10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81676"/>
            <a:ext cx="1036949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u="sng" dirty="0"/>
              <a:t>Задание </a:t>
            </a:r>
            <a:endParaRPr lang="en-IE" b="1" u="sng" dirty="0"/>
          </a:p>
          <a:p>
            <a:endParaRPr lang="en-IE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ru-RU" dirty="0"/>
              <a:t>Создайте 5 </a:t>
            </a:r>
            <a:r>
              <a:rPr lang="ru-RU" dirty="0" smtClean="0"/>
              <a:t>высокоинтенсивных </a:t>
            </a:r>
            <a:r>
              <a:rPr lang="ru-RU" dirty="0"/>
              <a:t>интервальных </a:t>
            </a:r>
            <a:r>
              <a:rPr lang="ru-RU" dirty="0" smtClean="0"/>
              <a:t>упражнений, основанных </a:t>
            </a:r>
            <a:r>
              <a:rPr lang="ru-RU" dirty="0"/>
              <a:t>на </a:t>
            </a:r>
            <a:r>
              <a:rPr lang="ru-RU" dirty="0" smtClean="0"/>
              <a:t>беге, </a:t>
            </a:r>
            <a:r>
              <a:rPr lang="ru-RU" dirty="0"/>
              <a:t>связанных с игрой.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ru-RU" dirty="0"/>
              <a:t>Создайте </a:t>
            </a:r>
            <a:r>
              <a:rPr lang="ru-RU" dirty="0" smtClean="0"/>
              <a:t>упражнения, </a:t>
            </a:r>
            <a:r>
              <a:rPr lang="ru-RU" dirty="0"/>
              <a:t>которые могут быть выполнены в команде. </a:t>
            </a:r>
            <a:endParaRPr lang="en-IE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ru-RU" dirty="0"/>
              <a:t>Будьте готовы обсудить и </a:t>
            </a:r>
            <a:r>
              <a:rPr lang="ru-RU" dirty="0" smtClean="0"/>
              <a:t>выполнить </a:t>
            </a:r>
            <a:r>
              <a:rPr lang="ru-RU" dirty="0"/>
              <a:t>некоторые из ваших упражнений. 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D4C4778-DE84-424D-AD12-6A9B6246A5C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19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C79C45E8-3ACD-455A-A428-7320E32ED3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32E2C377-F0F8-48B9-8027-863BB6A49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59" y="216310"/>
            <a:ext cx="11511115" cy="681037"/>
          </a:xfrm>
        </p:spPr>
        <p:txBody>
          <a:bodyPr>
            <a:noAutofit/>
          </a:bodyPr>
          <a:lstStyle/>
          <a:p>
            <a:r>
              <a:rPr lang="ru-RU" sz="3000" dirty="0" smtClean="0">
                <a:latin typeface="Helvetica" pitchFamily="2" charset="0"/>
              </a:rPr>
              <a:t>Высокоинтенсивные </a:t>
            </a:r>
            <a:r>
              <a:rPr lang="ru-RU" sz="3000" dirty="0">
                <a:latin typeface="Helvetica" pitchFamily="2" charset="0"/>
              </a:rPr>
              <a:t>интервальные </a:t>
            </a:r>
            <a:r>
              <a:rPr lang="ru-RU" sz="3000" dirty="0" smtClean="0">
                <a:latin typeface="Helvetica" pitchFamily="2" charset="0"/>
              </a:rPr>
              <a:t>тренировки, </a:t>
            </a:r>
            <a:r>
              <a:rPr lang="ru-RU" sz="3000" dirty="0">
                <a:latin typeface="Helvetica" pitchFamily="2" charset="0"/>
              </a:rPr>
              <a:t>связанные с игрой</a:t>
            </a:r>
            <a:endParaRPr lang="en-US" sz="3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3344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Helvetica" pitchFamily="2" charset="0"/>
              </a:rPr>
              <a:t>Общие кондиции</a:t>
            </a:r>
            <a:endParaRPr lang="en-US" sz="4000" dirty="0">
              <a:latin typeface="Helvetica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2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0137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E2C377-F0F8-48B9-8027-863BB6A49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Helvetica" pitchFamily="2" charset="0"/>
              </a:rPr>
              <a:t>Игры на небольшом пространстве</a:t>
            </a:r>
            <a:endParaRPr lang="en-IE" dirty="0">
              <a:latin typeface="Helvetica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E5EF7C3-1367-4FC0-8D63-BE7753AF10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371202" cy="4351338"/>
          </a:xfrm>
        </p:spPr>
        <p:txBody>
          <a:bodyPr>
            <a:normAutofit/>
          </a:bodyPr>
          <a:lstStyle/>
          <a:p>
            <a:pPr marL="380990" indent="-38099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Отличный инструмент для включения специфичности в тренировку. </a:t>
            </a:r>
            <a:endParaRPr lang="en-GB" sz="2400" dirty="0"/>
          </a:p>
          <a:p>
            <a:pPr marL="380990" indent="-38099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80990" indent="-38099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По существу интенсивные игры симулируют двигательные стереотипы, технические и тактические навыки игры в регби.   </a:t>
            </a:r>
            <a:endParaRPr lang="en-GB" sz="2400" dirty="0"/>
          </a:p>
          <a:p>
            <a:pPr marL="380990" indent="-38099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80990" indent="-380990">
              <a:spcBef>
                <a:spcPts val="0"/>
              </a:spcBef>
              <a:spcAft>
                <a:spcPts val="1800"/>
              </a:spcAft>
            </a:pPr>
            <a:r>
              <a:rPr lang="ru-RU" sz="2400" dirty="0"/>
              <a:t>Количество игроков, размеры поля и правила можно изменять в зависимости от цели тренировки.</a:t>
            </a:r>
            <a:endParaRPr lang="en-IE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D4C4778-DE84-424D-AD12-6A9B6246A5C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20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4FCD0F74-F884-4A93-8BC3-1526152F4F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6504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E2C377-F0F8-48B9-8027-863BB6A49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Helvetica" pitchFamily="2" charset="0"/>
              </a:rPr>
              <a:t>Игры на небольшом пространстве</a:t>
            </a:r>
            <a:endParaRPr lang="en-IE" dirty="0">
              <a:latin typeface="Helvetica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E5EF7C3-1367-4FC0-8D63-BE7753AF10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85776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u="sng" dirty="0"/>
              <a:t>Задание </a:t>
            </a:r>
            <a:endParaRPr lang="en-IE" b="1" u="sng" dirty="0"/>
          </a:p>
          <a:p>
            <a:endParaRPr lang="en-IE" b="1" u="sng" dirty="0"/>
          </a:p>
          <a:p>
            <a:pPr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dirty="0"/>
              <a:t>Создайте 3 </a:t>
            </a:r>
            <a:r>
              <a:rPr lang="ru-RU" dirty="0" smtClean="0"/>
              <a:t>игры, </a:t>
            </a:r>
            <a:r>
              <a:rPr lang="ru-RU" dirty="0"/>
              <a:t>которые могу быть использованы для улучшения кондиций игроков. </a:t>
            </a:r>
            <a:endParaRPr lang="en-IE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ru-RU" dirty="0"/>
              <a:t>Спланируйте размеры поля, количество игроков и правила игры.</a:t>
            </a:r>
            <a:endParaRPr lang="en-IE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ru-RU" dirty="0"/>
              <a:t>Будьте готовы обсудить и </a:t>
            </a:r>
            <a:r>
              <a:rPr lang="ru-RU" dirty="0" smtClean="0"/>
              <a:t>выполнить </a:t>
            </a:r>
            <a:r>
              <a:rPr lang="ru-RU" dirty="0"/>
              <a:t>некоторые из ваших игр. </a:t>
            </a:r>
            <a:endParaRPr lang="en-IE" dirty="0"/>
          </a:p>
          <a:p>
            <a:endParaRPr lang="en-IE" dirty="0"/>
          </a:p>
          <a:p>
            <a:pPr marL="0" indent="0">
              <a:buNone/>
            </a:pPr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D4C4778-DE84-424D-AD12-6A9B6246A5C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21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67F590A0-C113-4932-B4D6-93CE6D6604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5558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DED2FB-CD44-4ABE-B3E5-146BA4E4A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latin typeface="Helvetica" pitchFamily="2" charset="0"/>
              </a:rPr>
              <a:t>Специальные регбийные круговые тренировки</a:t>
            </a:r>
            <a:endParaRPr lang="en-IE" sz="3733" dirty="0">
              <a:latin typeface="Helvetica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157FA47-CB51-4F2E-8A6C-8D3F655682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564149" cy="4351338"/>
          </a:xfrm>
        </p:spPr>
        <p:txBody>
          <a:bodyPr>
            <a:normAutofit/>
          </a:bodyPr>
          <a:lstStyle/>
          <a:p>
            <a:pPr marL="380990" indent="-380990">
              <a:spcBef>
                <a:spcPts val="0"/>
              </a:spcBef>
              <a:spcAft>
                <a:spcPts val="1800"/>
              </a:spcAft>
            </a:pPr>
            <a:r>
              <a:rPr lang="ru-RU" dirty="0"/>
              <a:t>Возможности интегрировать специальную регбийную работу в тренировочную сессию круговой тренировки безграничны.</a:t>
            </a:r>
            <a:endParaRPr lang="en-IE" dirty="0"/>
          </a:p>
          <a:p>
            <a:pPr marL="380990" indent="-38099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dirty="0"/>
              <a:t>Некоторые станции должны быть основаны на кондиционных упражнениях, другие станции могут быть основаны на использовании различных  навыков. </a:t>
            </a:r>
            <a:endParaRPr lang="en-IE" dirty="0"/>
          </a:p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7F5FA3-76DD-4122-BEE1-F9417A476AB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22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48183945-DD97-4870-8C93-3EC553FC7E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6360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DED2FB-CD44-4ABE-B3E5-146BA4E4A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latin typeface="Helvetica" pitchFamily="2" charset="0"/>
              </a:rPr>
              <a:t>Специальные регбийные круговые тренировки</a:t>
            </a:r>
            <a:endParaRPr lang="en-IE" dirty="0">
              <a:latin typeface="Helvetica" pitchFamily="2" charset="0"/>
            </a:endParaRPr>
          </a:p>
        </p:txBody>
      </p:sp>
      <p:pic>
        <p:nvPicPr>
          <p:cNvPr id="3" name="Media33-converted">
            <a:hlinkClick r:id="" action="ppaction://media"/>
            <a:extLst>
              <a:ext uri="{FF2B5EF4-FFF2-40B4-BE49-F238E27FC236}">
                <a16:creationId xmlns="" xmlns:a16="http://schemas.microsoft.com/office/drawing/2014/main" id="{F03BBD98-0A4C-4089-9314-B82591E438AC}"/>
              </a:ext>
            </a:extLst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465619" y="1398907"/>
            <a:ext cx="3805561" cy="2140628"/>
          </a:xfrm>
        </p:spPr>
      </p:pic>
      <p:pic>
        <p:nvPicPr>
          <p:cNvPr id="4" name="Media34-converted">
            <a:hlinkClick r:id="" action="ppaction://media"/>
            <a:extLst>
              <a:ext uri="{FF2B5EF4-FFF2-40B4-BE49-F238E27FC236}">
                <a16:creationId xmlns="" xmlns:a16="http://schemas.microsoft.com/office/drawing/2014/main" id="{2617230D-3AE1-4568-AAC2-3CD641822AF8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581540" y="1398907"/>
            <a:ext cx="3805561" cy="2140628"/>
          </a:xfrm>
        </p:spPr>
      </p:pic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7F5FA3-76DD-4122-BEE1-F9417A476AB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23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="" xmlns:a16="http://schemas.microsoft.com/office/drawing/2014/main" id="{6CBE44FC-9925-45A5-BC9A-C18A93301B6D}"/>
              </a:ext>
            </a:extLst>
          </p:cNvPr>
          <p:cNvSpPr/>
          <p:nvPr/>
        </p:nvSpPr>
        <p:spPr>
          <a:xfrm>
            <a:off x="5571521" y="2235892"/>
            <a:ext cx="654683" cy="57610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IE" sz="3200" dirty="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="" xmlns:a16="http://schemas.microsoft.com/office/drawing/2014/main" id="{899D9300-5686-4169-B891-8458E1A72114}"/>
              </a:ext>
            </a:extLst>
          </p:cNvPr>
          <p:cNvSpPr/>
          <p:nvPr/>
        </p:nvSpPr>
        <p:spPr>
          <a:xfrm>
            <a:off x="8236463" y="3776475"/>
            <a:ext cx="495719" cy="36942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IE" sz="3200" dirty="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13" name="Arrow: Left 12">
            <a:extLst>
              <a:ext uri="{FF2B5EF4-FFF2-40B4-BE49-F238E27FC236}">
                <a16:creationId xmlns="" xmlns:a16="http://schemas.microsoft.com/office/drawing/2014/main" id="{51739E00-471D-4B42-BD23-CACEFC208031}"/>
              </a:ext>
            </a:extLst>
          </p:cNvPr>
          <p:cNvSpPr/>
          <p:nvPr/>
        </p:nvSpPr>
        <p:spPr>
          <a:xfrm>
            <a:off x="5571521" y="5193026"/>
            <a:ext cx="654683" cy="57610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IE" sz="3200" dirty="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14" name="Arrow: Up 13">
            <a:extLst>
              <a:ext uri="{FF2B5EF4-FFF2-40B4-BE49-F238E27FC236}">
                <a16:creationId xmlns="" xmlns:a16="http://schemas.microsoft.com/office/drawing/2014/main" id="{388BFCD9-4AFB-4F2A-8781-2E6AAC2B3BAD}"/>
              </a:ext>
            </a:extLst>
          </p:cNvPr>
          <p:cNvSpPr/>
          <p:nvPr/>
        </p:nvSpPr>
        <p:spPr>
          <a:xfrm>
            <a:off x="2903591" y="3785667"/>
            <a:ext cx="495719" cy="36942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IE" sz="3200" dirty="0">
              <a:solidFill>
                <a:prstClr val="white"/>
              </a:solidFill>
              <a:latin typeface="Times New Roman"/>
            </a:endParaRPr>
          </a:p>
        </p:txBody>
      </p:sp>
      <p:pic>
        <p:nvPicPr>
          <p:cNvPr id="16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E8B859E9-22F6-4B8F-BAF8-D60865699B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pic>
        <p:nvPicPr>
          <p:cNvPr id="17" name="Media35-converted">
            <a:hlinkClick r:id="" action="ppaction://media"/>
            <a:extLst>
              <a:ext uri="{FF2B5EF4-FFF2-40B4-BE49-F238E27FC236}">
                <a16:creationId xmlns="" xmlns:a16="http://schemas.microsoft.com/office/drawing/2014/main" id="{1D3800A9-2A4D-4F8A-8BC1-CBADDC4B481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581540" y="4235992"/>
            <a:ext cx="3816595" cy="2146834"/>
          </a:xfrm>
          <a:prstGeom prst="rect">
            <a:avLst/>
          </a:prstGeom>
        </p:spPr>
      </p:pic>
      <p:pic>
        <p:nvPicPr>
          <p:cNvPr id="18" name="Media36-converted">
            <a:hlinkClick r:id="" action="ppaction://media"/>
            <a:extLst>
              <a:ext uri="{FF2B5EF4-FFF2-40B4-BE49-F238E27FC236}">
                <a16:creationId xmlns="" xmlns:a16="http://schemas.microsoft.com/office/drawing/2014/main" id="{50343FA0-F5F7-4B52-AF3B-254FD80547C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491012" y="4235991"/>
            <a:ext cx="3816596" cy="214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68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3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2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DED2FB-CD44-4ABE-B3E5-146BA4E4A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latin typeface="Helvetica" pitchFamily="2" charset="0"/>
              </a:rPr>
              <a:t>Специальные регбийные круговые тренировки</a:t>
            </a:r>
            <a:endParaRPr lang="en-IE" dirty="0">
              <a:latin typeface="Helvetica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157FA47-CB51-4F2E-8A6C-8D3F655682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57845"/>
            <a:ext cx="1047854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u="sng" dirty="0"/>
              <a:t>Задание</a:t>
            </a:r>
            <a:endParaRPr lang="en-IE" b="1" u="sng" dirty="0"/>
          </a:p>
          <a:p>
            <a:endParaRPr lang="en-IE" b="1" u="sng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dirty="0"/>
              <a:t>Создайте специальную круговую </a:t>
            </a:r>
            <a:r>
              <a:rPr lang="ru-RU" dirty="0" smtClean="0"/>
              <a:t>тренировку, </a:t>
            </a:r>
            <a:r>
              <a:rPr lang="ru-RU" dirty="0"/>
              <a:t>где будет 8 упражнений</a:t>
            </a:r>
            <a:endParaRPr lang="en-IE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IE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dirty="0"/>
              <a:t>Добавьте время работы и отдыха </a:t>
            </a:r>
            <a:endParaRPr lang="en-IE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IE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dirty="0"/>
              <a:t>Будьте готовы обсудить и </a:t>
            </a:r>
            <a:r>
              <a:rPr lang="ru-RU" dirty="0" smtClean="0"/>
              <a:t>выполнить </a:t>
            </a:r>
            <a:r>
              <a:rPr lang="ru-RU" dirty="0"/>
              <a:t>вашу круговую тренировку. 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7F5FA3-76DD-4122-BEE1-F9417A476AB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24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592A82F7-F62B-4B88-9B42-F7C3DC6751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4650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CABECF-EBF8-4A8B-B504-9E4FBE67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>
                <a:latin typeface="Helvetica" pitchFamily="2" charset="0"/>
              </a:rPr>
              <a:t>Управление тренировочной программой </a:t>
            </a:r>
            <a:endParaRPr lang="en-IE" sz="4000" dirty="0">
              <a:latin typeface="Helvetica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356188D-E3A0-4035-9580-BBF35D084F6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25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35558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2BBF7E-FC07-4CA0-909F-9285DD289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Helvetica" pitchFamily="2" charset="0"/>
              </a:rPr>
              <a:t>Анализ потребностей</a:t>
            </a:r>
            <a:endParaRPr lang="en-IE" dirty="0">
              <a:latin typeface="Helvetica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666DCEE-4423-4FD9-A276-DF386631B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65566"/>
            <a:ext cx="9681595" cy="4351338"/>
          </a:xfrm>
        </p:spPr>
        <p:txBody>
          <a:bodyPr>
            <a:normAutofit/>
          </a:bodyPr>
          <a:lstStyle/>
          <a:p>
            <a:pPr marL="380990" indent="-380990"/>
            <a:r>
              <a:rPr lang="ru-RU" dirty="0"/>
              <a:t>Определите требования игры </a:t>
            </a:r>
            <a:r>
              <a:rPr lang="ru-RU" dirty="0" smtClean="0"/>
              <a:t>(что </a:t>
            </a:r>
            <a:r>
              <a:rPr lang="ru-RU" dirty="0"/>
              <a:t>должны уметь делать игроки?)</a:t>
            </a:r>
            <a:endParaRPr lang="en-IE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IE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dirty="0"/>
              <a:t>Оцените игроков согласно этим требованиям </a:t>
            </a:r>
            <a:r>
              <a:rPr lang="ru-RU" dirty="0" smtClean="0"/>
              <a:t>(где </a:t>
            </a:r>
            <a:r>
              <a:rPr lang="ru-RU" dirty="0"/>
              <a:t>они находятся в сравнении с этими требованиями?)</a:t>
            </a:r>
            <a:endParaRPr lang="en-IE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IE" dirty="0"/>
          </a:p>
          <a:p>
            <a:pPr marL="380990" indent="-380990"/>
            <a:r>
              <a:rPr lang="ru-RU" dirty="0"/>
              <a:t>Анализ белых пятен </a:t>
            </a:r>
            <a:r>
              <a:rPr lang="ru-RU" dirty="0" smtClean="0"/>
              <a:t>(</a:t>
            </a:r>
            <a:r>
              <a:rPr lang="ru-RU" dirty="0"/>
              <a:t>текущее </a:t>
            </a:r>
            <a:r>
              <a:rPr lang="ru-RU" dirty="0" smtClean="0"/>
              <a:t>положение </a:t>
            </a:r>
            <a:r>
              <a:rPr lang="ru-RU" dirty="0"/>
              <a:t>в сравнении с требованиями к производительности) помогает при разработке программы тренировок. </a:t>
            </a:r>
            <a:endParaRPr lang="en-IE" b="1" u="sng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F54D98-6A3D-4D08-9D55-93EFF238928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26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A5E8227A-EE8C-41F3-9C4C-5E9D6317B3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8679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AE27B3-9B8B-4671-8182-28FA2ABC9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Helvetica" pitchFamily="2" charset="0"/>
              </a:rPr>
              <a:t>Анализ потребностей</a:t>
            </a:r>
            <a:endParaRPr lang="en-IE" dirty="0">
              <a:latin typeface="Helvetica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F285711-0FC7-4F24-A8C4-A142A42AFB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7388" y="1556338"/>
            <a:ext cx="10435046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dirty="0"/>
              <a:t>Определение требований  может проводиться разными способами:</a:t>
            </a:r>
            <a:endParaRPr lang="en-IE" dirty="0"/>
          </a:p>
          <a:p>
            <a:pPr marL="228594" indent="-228594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Просмотр регби</a:t>
            </a:r>
            <a:endParaRPr lang="en-IE" dirty="0"/>
          </a:p>
          <a:p>
            <a:pPr marL="228594" indent="-228594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Игра в регби </a:t>
            </a:r>
            <a:endParaRPr lang="en-IE" dirty="0"/>
          </a:p>
          <a:p>
            <a:pPr marL="228594" indent="-228594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Просмотр и </a:t>
            </a:r>
            <a:r>
              <a:rPr lang="ru-RU" dirty="0"/>
              <a:t>анализ хороших команд </a:t>
            </a:r>
            <a:r>
              <a:rPr lang="ru-RU" dirty="0" smtClean="0"/>
              <a:t>и/или </a:t>
            </a:r>
            <a:r>
              <a:rPr lang="ru-RU" dirty="0"/>
              <a:t>игроков</a:t>
            </a:r>
            <a:endParaRPr lang="en-IE" dirty="0"/>
          </a:p>
          <a:p>
            <a:pPr marL="228594" indent="-228594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Чтение литературы и исследований</a:t>
            </a:r>
            <a:endParaRPr lang="en-IE" dirty="0"/>
          </a:p>
          <a:p>
            <a:pPr marL="228594" indent="-228594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Общение с игроками и тренерами</a:t>
            </a:r>
            <a:endParaRPr lang="en-IE" dirty="0"/>
          </a:p>
          <a:p>
            <a:pPr marL="228594" indent="-228594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IE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dirty="0"/>
              <a:t>Когда требования к производительности определены, тренер может адаптировать тренировку для наилучшего удовлетворения этих требований.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BD421E4-18AC-4E90-9108-B1E9788360E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27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03E2813F-06CC-41A6-83DE-C7B22A50D9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70306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354DCA-DEEA-4BD9-8A98-1F7E3AA79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Helvetica" pitchFamily="2" charset="0"/>
              </a:rPr>
              <a:t>Физические требования</a:t>
            </a:r>
            <a:endParaRPr lang="en-IE" dirty="0">
              <a:latin typeface="Helvetica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D6A5C78-4B1D-46BD-A199-567D2A69E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4416" y="1425590"/>
            <a:ext cx="10450287" cy="527565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000" dirty="0"/>
              <a:t>Физические требования, необходимые игроку в регби, включают: </a:t>
            </a:r>
            <a:endParaRPr lang="en-IE" sz="2000" dirty="0"/>
          </a:p>
          <a:p>
            <a:pPr marL="380990" indent="-38099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Силу</a:t>
            </a:r>
            <a:endParaRPr lang="en-IE" sz="2000" dirty="0"/>
          </a:p>
          <a:p>
            <a:pPr marL="380990" indent="-38099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Мощность</a:t>
            </a:r>
            <a:r>
              <a:rPr lang="en-IE" sz="2000" dirty="0"/>
              <a:t> </a:t>
            </a:r>
          </a:p>
          <a:p>
            <a:pPr marL="380990" indent="-38099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Аэробную выносливость</a:t>
            </a:r>
            <a:endParaRPr lang="en-IE" sz="2000" dirty="0"/>
          </a:p>
          <a:p>
            <a:pPr marL="380990" indent="-38099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Анаэробную выносливость</a:t>
            </a:r>
            <a:endParaRPr lang="en-IE" sz="2000" dirty="0"/>
          </a:p>
          <a:p>
            <a:pPr marL="380990" indent="-38099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Скорость</a:t>
            </a:r>
            <a:r>
              <a:rPr lang="en-IE" sz="2000" dirty="0"/>
              <a:t> </a:t>
            </a:r>
          </a:p>
          <a:p>
            <a:pPr marL="380990" indent="-38099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Ловкость</a:t>
            </a:r>
            <a:r>
              <a:rPr lang="en-IE" sz="2000" dirty="0"/>
              <a:t>  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endParaRPr lang="en-IE" sz="2000" dirty="0"/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000" dirty="0"/>
              <a:t>Следовательно, физическая подготовка должна быть направлена на удовлетворение этих потребностей.</a:t>
            </a:r>
            <a:endParaRPr lang="en-IE" sz="2000" dirty="0"/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000" dirty="0"/>
              <a:t>Все эти физические требования нельзя удовлетворить одновременно, поэтому необходимо разработать </a:t>
            </a:r>
            <a:r>
              <a:rPr lang="ru-RU" sz="2000" dirty="0" smtClean="0"/>
              <a:t>логичный последовательный </a:t>
            </a:r>
            <a:r>
              <a:rPr lang="ru-RU" sz="2000" dirty="0"/>
              <a:t>план их развития.</a:t>
            </a:r>
            <a:endParaRPr lang="en-IE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28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5536B6D4-C0EB-4BD4-84FF-30F63B9F3D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50544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354DCA-DEEA-4BD9-8A98-1F7E3AA79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Helvetica" pitchFamily="2" charset="0"/>
              </a:rPr>
              <a:t>Периодизация</a:t>
            </a:r>
            <a:endParaRPr lang="en-IE" dirty="0">
              <a:latin typeface="Helvetica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D6A5C78-4B1D-46BD-A199-567D2A69E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41067"/>
            <a:ext cx="10109433" cy="4351338"/>
          </a:xfrm>
        </p:spPr>
        <p:txBody>
          <a:bodyPr>
            <a:normAutofit/>
          </a:bodyPr>
          <a:lstStyle/>
          <a:p>
            <a:pPr marL="380990" indent="-380990">
              <a:spcBef>
                <a:spcPts val="0"/>
              </a:spcBef>
              <a:spcAft>
                <a:spcPts val="1800"/>
              </a:spcAft>
            </a:pPr>
            <a:r>
              <a:rPr lang="ru-RU" sz="2400" dirty="0"/>
              <a:t>Планируемая организация тренировок, соревнований, отдыха и восстановления по блокам или периодам в </a:t>
            </a:r>
            <a:r>
              <a:rPr lang="ru-RU" sz="2400" dirty="0" smtClean="0"/>
              <a:t>течение определенного </a:t>
            </a:r>
            <a:r>
              <a:rPr lang="ru-RU" sz="2400" dirty="0"/>
              <a:t>промежутка времени.</a:t>
            </a:r>
            <a:endParaRPr lang="en-GB" sz="2400" dirty="0"/>
          </a:p>
          <a:p>
            <a:pPr marL="380990" indent="-380990">
              <a:spcBef>
                <a:spcPts val="0"/>
              </a:spcBef>
              <a:spcAft>
                <a:spcPts val="1800"/>
              </a:spcAft>
            </a:pPr>
            <a:r>
              <a:rPr lang="ru-RU" sz="2400" dirty="0"/>
              <a:t>Позволяет тренеру планировать неделю, месяц или год, чтобы обеспечить лучшую адаптацию и производительность.</a:t>
            </a:r>
            <a:endParaRPr lang="en-GB" sz="2400" dirty="0"/>
          </a:p>
          <a:p>
            <a:pPr marL="380990" indent="-380990">
              <a:spcBef>
                <a:spcPts val="0"/>
              </a:spcBef>
              <a:spcAft>
                <a:spcPts val="1800"/>
              </a:spcAft>
            </a:pPr>
            <a:r>
              <a:rPr lang="ru-RU" sz="2400" dirty="0"/>
              <a:t>Позволяет тренерам расставлять приоритеты по физическим требованиям в правильное время сезона.</a:t>
            </a:r>
            <a:endParaRPr lang="en-GB" sz="2400" dirty="0"/>
          </a:p>
          <a:p>
            <a:pPr marL="380990" indent="-380990">
              <a:spcBef>
                <a:spcPts val="0"/>
              </a:spcBef>
              <a:spcAft>
                <a:spcPts val="1800"/>
              </a:spcAft>
            </a:pPr>
            <a:r>
              <a:rPr lang="ru-RU" sz="2400" dirty="0"/>
              <a:t>Позволяет включить в план тренировок соответствующий отдых и восстановление.</a:t>
            </a:r>
            <a:endParaRPr lang="en-IE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29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133EA2E7-E2AF-467C-9963-D8CC84C102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4819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AB017C-5313-4829-95E5-F1B7441EB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Helvetica" pitchFamily="2" charset="0"/>
              </a:rPr>
              <a:t>Приседания со штангой на спине</a:t>
            </a:r>
            <a:endParaRPr lang="en-IE" dirty="0">
              <a:latin typeface="Helvetica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474316C-D934-4959-8195-A7FC68C298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4507" y="1538242"/>
            <a:ext cx="5418909" cy="5319758"/>
          </a:xfrm>
        </p:spPr>
        <p:txBody>
          <a:bodyPr>
            <a:norm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867" dirty="0"/>
              <a:t>Игрок заходит под гриф и располагает его на верхней части трапеции, хват </a:t>
            </a:r>
            <a:r>
              <a:rPr lang="ru-RU" sz="1867" dirty="0" smtClean="0"/>
              <a:t>немного </a:t>
            </a:r>
            <a:r>
              <a:rPr lang="ru-RU" sz="1867" dirty="0"/>
              <a:t>шире </a:t>
            </a:r>
            <a:r>
              <a:rPr lang="ru-RU" sz="1867" dirty="0" smtClean="0"/>
              <a:t>плеч. </a:t>
            </a:r>
            <a:endParaRPr lang="en-I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867" dirty="0"/>
              <a:t>Игрок снимает штангу и делает шаг </a:t>
            </a:r>
            <a:r>
              <a:rPr lang="ru-RU" sz="1867" dirty="0" smtClean="0"/>
              <a:t>назад, чтобы </a:t>
            </a:r>
            <a:r>
              <a:rPr lang="ru-RU" sz="1867" dirty="0"/>
              <a:t>занять исходную позицию, стопы немного развернуты наружу и </a:t>
            </a:r>
            <a:r>
              <a:rPr lang="ru-RU" sz="1867" dirty="0" smtClean="0"/>
              <a:t>немного </a:t>
            </a:r>
            <a:r>
              <a:rPr lang="ru-RU" sz="1867" dirty="0"/>
              <a:t>шире </a:t>
            </a:r>
            <a:r>
              <a:rPr lang="ru-RU" sz="1867" dirty="0" smtClean="0"/>
              <a:t>плеч.</a:t>
            </a:r>
            <a:endParaRPr lang="en-I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867" dirty="0"/>
              <a:t>Игрок выполняет приседание до требуемой </a:t>
            </a:r>
            <a:r>
              <a:rPr lang="ru-RU" sz="1867" dirty="0" smtClean="0"/>
              <a:t>глубины, сгибая </a:t>
            </a:r>
            <a:r>
              <a:rPr lang="ru-RU" sz="1867" dirty="0"/>
              <a:t>коленные и тазобедренные суставы и удерживая корпус в жестком </a:t>
            </a:r>
            <a:r>
              <a:rPr lang="ru-RU" sz="1867" dirty="0" smtClean="0"/>
              <a:t>положении. </a:t>
            </a:r>
            <a:endParaRPr lang="en-I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867" dirty="0"/>
              <a:t>Как только нужная глубина </a:t>
            </a:r>
            <a:r>
              <a:rPr lang="ru-RU" sz="1867" dirty="0" smtClean="0"/>
              <a:t>достигнута, игрок </a:t>
            </a:r>
            <a:r>
              <a:rPr lang="ru-RU" sz="1867" dirty="0"/>
              <a:t>возвращается в исходное </a:t>
            </a:r>
            <a:r>
              <a:rPr lang="ru-RU" sz="1867" dirty="0" smtClean="0"/>
              <a:t>положение за счет разгибания тазобедренного и коленных </a:t>
            </a:r>
            <a:r>
              <a:rPr lang="ru-RU" sz="1867" dirty="0"/>
              <a:t>суставов. </a:t>
            </a:r>
            <a:r>
              <a:rPr lang="ru-RU" sz="1867" dirty="0" smtClean="0"/>
              <a:t>Давление </a:t>
            </a:r>
            <a:r>
              <a:rPr lang="ru-RU" sz="1867" dirty="0"/>
              <a:t>происходит  на всю </a:t>
            </a:r>
            <a:r>
              <a:rPr lang="ru-RU" sz="1867" dirty="0" smtClean="0"/>
              <a:t>стопу, грудью тянуться </a:t>
            </a:r>
            <a:r>
              <a:rPr lang="ru-RU" sz="1867" dirty="0"/>
              <a:t>вперед </a:t>
            </a:r>
            <a:r>
              <a:rPr lang="ru-RU" sz="1867" dirty="0" smtClean="0"/>
              <a:t>вверх.   </a:t>
            </a:r>
            <a:endParaRPr lang="en-IE" sz="1867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2EA13-B94A-4031-B6DF-93CBF509DC7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3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799A154F-D97C-48F6-A510-B576F8DDED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pic>
        <p:nvPicPr>
          <p:cNvPr id="5" name="Media25-converted">
            <a:hlinkClick r:id="" action="ppaction://media"/>
            <a:extLst>
              <a:ext uri="{FF2B5EF4-FFF2-40B4-BE49-F238E27FC236}">
                <a16:creationId xmlns="" xmlns:a16="http://schemas.microsoft.com/office/drawing/2014/main" id="{46574728-8FD9-474C-8B49-A4FE292D2F4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312023" y="1940047"/>
            <a:ext cx="5720179" cy="321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528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354DCA-DEEA-4BD9-8A98-1F7E3AA79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latin typeface="Helvetica" pitchFamily="2" charset="0"/>
              </a:rPr>
              <a:t>Управление тренировочной программой </a:t>
            </a:r>
            <a:r>
              <a:rPr lang="en-IE" dirty="0">
                <a:latin typeface="Helvetica" pitchFamily="2" charset="0"/>
              </a:rPr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D6A5C78-4B1D-46BD-A199-567D2A69E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73955"/>
            <a:ext cx="10193323" cy="4351338"/>
          </a:xfrm>
        </p:spPr>
        <p:txBody>
          <a:bodyPr>
            <a:normAutofit lnSpcReduction="10000"/>
          </a:bodyPr>
          <a:lstStyle/>
          <a:p>
            <a:pPr marL="380990" indent="-38099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dirty="0"/>
              <a:t>Управление тренировочным планом </a:t>
            </a:r>
            <a:r>
              <a:rPr lang="ru-RU" dirty="0" smtClean="0"/>
              <a:t>- чрезвычайно </a:t>
            </a:r>
            <a:r>
              <a:rPr lang="ru-RU" dirty="0"/>
              <a:t>важный аспект тренерской </a:t>
            </a:r>
            <a:r>
              <a:rPr lang="ru-RU" dirty="0" smtClean="0"/>
              <a:t>работы. </a:t>
            </a:r>
            <a:endParaRPr lang="en-GB" dirty="0"/>
          </a:p>
          <a:p>
            <a:pPr marL="380990" indent="-380990">
              <a:spcBef>
                <a:spcPts val="0"/>
              </a:spcBef>
              <a:spcAft>
                <a:spcPts val="1800"/>
              </a:spcAft>
            </a:pPr>
            <a:r>
              <a:rPr lang="ru-RU" dirty="0"/>
              <a:t>Тренировочный план определяет, какая нагрузка ложится на </a:t>
            </a:r>
            <a:r>
              <a:rPr lang="ru-RU" dirty="0" smtClean="0"/>
              <a:t>игроков, </a:t>
            </a:r>
            <a:r>
              <a:rPr lang="ru-RU" dirty="0"/>
              <a:t>и какой тип тренировки составляет рабочую нагрузку.</a:t>
            </a:r>
            <a:endParaRPr lang="en-GB" dirty="0"/>
          </a:p>
          <a:p>
            <a:pPr marL="380990" indent="-380990">
              <a:spcBef>
                <a:spcPts val="0"/>
              </a:spcBef>
              <a:spcAft>
                <a:spcPts val="1800"/>
              </a:spcAft>
            </a:pPr>
            <a:r>
              <a:rPr lang="ru-RU" dirty="0"/>
              <a:t>Тренер должен определить, сколько возможностей для тренировок и игр есть у игроков в неделю, месяц и </a:t>
            </a:r>
            <a:r>
              <a:rPr lang="ru-RU" dirty="0" smtClean="0"/>
              <a:t>год</a:t>
            </a:r>
            <a:r>
              <a:rPr lang="en-GB" dirty="0" smtClean="0"/>
              <a:t>.</a:t>
            </a:r>
            <a:endParaRPr lang="en-GB" dirty="0"/>
          </a:p>
          <a:p>
            <a:pPr marL="380990" indent="-380990">
              <a:spcBef>
                <a:spcPts val="0"/>
              </a:spcBef>
              <a:spcAft>
                <a:spcPts val="1800"/>
              </a:spcAft>
            </a:pPr>
            <a:r>
              <a:rPr lang="ru-RU" dirty="0"/>
              <a:t>Как только тренировочные и игровые дни определены, тренер может решить, что должно быть включено в каждый тренировочный день.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30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CC6154F6-9396-41AD-99C0-A3C941ECA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9412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354DCA-DEEA-4BD9-8A98-1F7E3AA79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Helvetica" pitchFamily="2" charset="0"/>
              </a:rPr>
              <a:t>Периодизация</a:t>
            </a:r>
            <a:endParaRPr lang="en-IE" dirty="0">
              <a:latin typeface="Helvetica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D6A5C78-4B1D-46BD-A199-567D2A69E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2207" y="1655808"/>
            <a:ext cx="5473643" cy="4351338"/>
          </a:xfrm>
        </p:spPr>
        <p:txBody>
          <a:bodyPr>
            <a:normAutofit fontScale="85000" lnSpcReduction="10000"/>
          </a:bodyPr>
          <a:lstStyle/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dirty="0" smtClean="0"/>
              <a:t>После </a:t>
            </a:r>
            <a:r>
              <a:rPr lang="ru-RU" dirty="0"/>
              <a:t>того, как </a:t>
            </a:r>
            <a:r>
              <a:rPr lang="ru-RU" dirty="0" smtClean="0"/>
              <a:t>типы тренировок </a:t>
            </a:r>
            <a:r>
              <a:rPr lang="ru-RU" dirty="0"/>
              <a:t>распределены по временным интервалам, тренер может разработать и спланировать каждое тренировочное занятие.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dirty="0"/>
              <a:t>Необходимо принимать </a:t>
            </a:r>
            <a:r>
              <a:rPr lang="ru-RU" dirty="0" smtClean="0"/>
              <a:t>во внимание </a:t>
            </a:r>
            <a:r>
              <a:rPr lang="ru-RU" dirty="0"/>
              <a:t>принципы тренировок, стадию сезона и уровни способностей игроков.</a:t>
            </a:r>
            <a:endParaRPr lang="en-GB" dirty="0"/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dirty="0"/>
              <a:t>Показан пример предсезонного трехдневного плана тренировок любительской команды.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31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16F1073A-D75E-425A-A246-649893A7F9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07854380"/>
              </p:ext>
            </p:extLst>
          </p:nvPr>
        </p:nvGraphicFramePr>
        <p:xfrm>
          <a:off x="6139187" y="1658982"/>
          <a:ext cx="5708824" cy="4103311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215202"/>
                <a:gridCol w="2913017"/>
                <a:gridCol w="1580605"/>
              </a:tblGrid>
              <a:tr h="236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День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Тренировка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Субъективная нагрузка за </a:t>
                      </a:r>
                      <a:r>
                        <a:rPr lang="ru-RU" sz="1200" dirty="0" smtClean="0">
                          <a:effectLst/>
                        </a:rPr>
                        <a:t>тренировку</a:t>
                      </a:r>
                      <a:r>
                        <a:rPr lang="en-US" sz="1200" dirty="0" smtClean="0">
                          <a:effectLst/>
                        </a:rPr>
                        <a:t> (RPE)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/>
                </a:tc>
              </a:tr>
              <a:tr h="1813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Понедельник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/>
                </a:tc>
              </a:tr>
              <a:tr h="6634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Вторник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90-минутная </a:t>
                      </a:r>
                      <a:r>
                        <a:rPr lang="ru-RU" sz="1200" dirty="0" smtClean="0">
                          <a:effectLst/>
                        </a:rPr>
                        <a:t>тренировка: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30 мин. на скорость и ловкость, 30 мин. на кондиции, 30 мин. на регбийные навыки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/>
                </a:tc>
              </a:tr>
              <a:tr h="1813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Среда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/>
                </a:tc>
              </a:tr>
              <a:tr h="99435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Четверг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90-минутная </a:t>
                      </a:r>
                      <a:r>
                        <a:rPr lang="ru-RU" sz="1200" dirty="0" smtClean="0">
                          <a:effectLst/>
                        </a:rPr>
                        <a:t>тренировка: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30 мин. </a:t>
                      </a:r>
                      <a:r>
                        <a:rPr lang="ru-RU" sz="1200" dirty="0" smtClean="0">
                          <a:effectLst/>
                        </a:rPr>
                        <a:t>– круговая тренировка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на </a:t>
                      </a:r>
                      <a:r>
                        <a:rPr lang="ru-RU" sz="1200" dirty="0">
                          <a:effectLst/>
                        </a:rPr>
                        <a:t>анатомическую адаптацию</a:t>
                      </a:r>
                      <a:r>
                        <a:rPr lang="ru-RU" sz="1200" dirty="0" smtClean="0">
                          <a:effectLst/>
                        </a:rPr>
                        <a:t>, 40 </a:t>
                      </a:r>
                      <a:r>
                        <a:rPr lang="ru-RU" sz="1200" dirty="0">
                          <a:effectLst/>
                        </a:rPr>
                        <a:t>мин. – кондиционные игры, 20 мин. на развитие технических навыков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/>
                </a:tc>
              </a:tr>
              <a:tr h="1813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Пятница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/>
                </a:tc>
              </a:tr>
              <a:tr h="6416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Суббота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90-минутная </a:t>
                      </a:r>
                      <a:r>
                        <a:rPr lang="ru-RU" sz="1200" dirty="0" smtClean="0">
                          <a:effectLst/>
                        </a:rPr>
                        <a:t>тренировка: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30 мин. на скорость и ловкость, 30 мин. на кондиции, 30 мин. на регбийные навыки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/>
                </a:tc>
              </a:tr>
              <a:tr h="1813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Воскресенье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/>
                </a:tc>
              </a:tr>
              <a:tr h="3626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Итоговая недельная нагрузка =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96" marR="6449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421973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354DCA-DEEA-4BD9-8A98-1F7E3AA79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Helvetica" pitchFamily="2" charset="0"/>
              </a:rPr>
              <a:t>Периодизация</a:t>
            </a:r>
            <a:endParaRPr lang="en-IE" dirty="0">
              <a:latin typeface="Helvetica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D6A5C78-4B1D-46BD-A199-567D2A69E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99122"/>
            <a:ext cx="10578738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400" dirty="0"/>
              <a:t>После создания общего плана тренировочной недели требуется конкретный план тренировок, чтобы тренировки проходили гладко и соответствовали требованиям.</a:t>
            </a:r>
            <a:endParaRPr lang="en-GB" sz="24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400" dirty="0"/>
              <a:t>Основные советы по эффективному планированию тренировок и управлению ими </a:t>
            </a:r>
            <a:r>
              <a:rPr lang="en-GB" sz="2400" dirty="0"/>
              <a:t>:</a:t>
            </a:r>
            <a:endParaRPr lang="en-IE" sz="2400" dirty="0"/>
          </a:p>
          <a:p>
            <a:pPr marL="380990" indent="-380990">
              <a:spcBef>
                <a:spcPts val="0"/>
              </a:spcBef>
              <a:spcAft>
                <a:spcPts val="1200"/>
              </a:spcAft>
            </a:pPr>
            <a:r>
              <a:rPr lang="ru-RU" sz="2400" dirty="0"/>
              <a:t>Будьте </a:t>
            </a:r>
            <a:r>
              <a:rPr lang="ru-RU" sz="2400" dirty="0" smtClean="0"/>
              <a:t>уверены, </a:t>
            </a:r>
            <a:r>
              <a:rPr lang="ru-RU" sz="2400" dirty="0"/>
              <a:t>что максимальная сила, скорость и ловкость тренируются </a:t>
            </a:r>
            <a:r>
              <a:rPr lang="ru-RU" sz="2400" dirty="0" smtClean="0"/>
              <a:t>тогда, </a:t>
            </a:r>
            <a:r>
              <a:rPr lang="ru-RU" sz="2400" dirty="0"/>
              <a:t>когда игроки свежие/отдохнувшие.  </a:t>
            </a:r>
            <a:endParaRPr lang="en-IE" sz="2400" dirty="0"/>
          </a:p>
          <a:p>
            <a:pPr marL="380990" indent="-380990">
              <a:spcBef>
                <a:spcPts val="0"/>
              </a:spcBef>
              <a:spcAft>
                <a:spcPts val="1200"/>
              </a:spcAft>
            </a:pPr>
            <a:r>
              <a:rPr lang="ru-RU" sz="2400" dirty="0"/>
              <a:t>Установите время для каждой части тренировки, чтобы она начиналась и заканчивалась вовремя и проходила гладко.</a:t>
            </a:r>
          </a:p>
          <a:p>
            <a:pPr marL="380990" indent="-380990">
              <a:spcBef>
                <a:spcPts val="0"/>
              </a:spcBef>
              <a:spcAft>
                <a:spcPts val="1200"/>
              </a:spcAft>
            </a:pPr>
            <a:r>
              <a:rPr lang="ru-RU" sz="2400" dirty="0"/>
              <a:t>Заранее подготовьте необходимое оборудование к тренировке. </a:t>
            </a:r>
            <a:endParaRPr lang="en-IE" sz="3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32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14414295-405F-44E1-B3F9-97B0394AC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8811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354DCA-DEEA-4BD9-8A98-1F7E3AA79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latin typeface="Helvetica" pitchFamily="2" charset="0"/>
              </a:rPr>
              <a:t>Управление тренировочной программой </a:t>
            </a:r>
            <a:endParaRPr lang="en-IE" dirty="0">
              <a:latin typeface="Helvetica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D6A5C78-4B1D-46BD-A199-567D2A69E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23621"/>
            <a:ext cx="10403048" cy="4351338"/>
          </a:xfrm>
        </p:spPr>
        <p:txBody>
          <a:bodyPr>
            <a:normAutofit fontScale="92500" lnSpcReduction="10000"/>
          </a:bodyPr>
          <a:lstStyle/>
          <a:p>
            <a:pPr marL="380990" indent="-38099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Будьте </a:t>
            </a:r>
            <a:r>
              <a:rPr lang="ru-RU" dirty="0" smtClean="0"/>
              <a:t>уверены, </a:t>
            </a:r>
            <a:r>
              <a:rPr lang="ru-RU" dirty="0"/>
              <a:t>что между упражнениями достаточно интервалов отдыха.  </a:t>
            </a:r>
            <a:endParaRPr lang="en-IE" dirty="0"/>
          </a:p>
          <a:p>
            <a:pPr marL="380990" indent="-380990">
              <a:spcBef>
                <a:spcPts val="0"/>
              </a:spcBef>
              <a:spcAft>
                <a:spcPts val="1200"/>
              </a:spcAft>
            </a:pPr>
            <a:r>
              <a:rPr lang="ru-RU" dirty="0"/>
              <a:t>Выберите подходящую разминку, чтобы подготовиться к требованиям основной части </a:t>
            </a:r>
            <a:r>
              <a:rPr lang="ru-RU" dirty="0" smtClean="0"/>
              <a:t>тренировки.</a:t>
            </a:r>
            <a:endParaRPr lang="ru-RU" dirty="0"/>
          </a:p>
          <a:p>
            <a:pPr marL="380990" indent="-380990">
              <a:spcBef>
                <a:spcPts val="0"/>
              </a:spcBef>
              <a:spcAft>
                <a:spcPts val="1200"/>
              </a:spcAft>
            </a:pPr>
            <a:r>
              <a:rPr lang="ru-RU" dirty="0"/>
              <a:t>Меняйте интенсивность между последовательными тренировочными днями (</a:t>
            </a:r>
            <a:r>
              <a:rPr lang="ru-RU" dirty="0" smtClean="0"/>
              <a:t>т.е</a:t>
            </a:r>
            <a:r>
              <a:rPr lang="ru-RU" dirty="0"/>
              <a:t>. </a:t>
            </a:r>
            <a:r>
              <a:rPr lang="ru-RU" dirty="0" smtClean="0"/>
              <a:t>более </a:t>
            </a:r>
            <a:r>
              <a:rPr lang="ru-RU" dirty="0"/>
              <a:t>легкая или умеренная тренировка следует за тяжелой тренировкой).</a:t>
            </a:r>
            <a:endParaRPr lang="en-IE" dirty="0"/>
          </a:p>
          <a:p>
            <a:pPr marL="380990" indent="-380990">
              <a:spcBef>
                <a:spcPts val="0"/>
              </a:spcBef>
              <a:spcAft>
                <a:spcPts val="1200"/>
              </a:spcAft>
            </a:pPr>
            <a:r>
              <a:rPr lang="ru-RU" dirty="0"/>
              <a:t>Следите за игроками, чтобы убедиться в правильности применяемых тренировочных нагрузок.</a:t>
            </a:r>
            <a:endParaRPr lang="en-IE" dirty="0"/>
          </a:p>
          <a:p>
            <a:pPr marL="380990" indent="-380990">
              <a:spcBef>
                <a:spcPts val="0"/>
              </a:spcBef>
              <a:spcAft>
                <a:spcPts val="1200"/>
              </a:spcAft>
            </a:pPr>
            <a:r>
              <a:rPr lang="ru-RU" dirty="0"/>
              <a:t>Будьте гибкими, при необходимости скорректируйте тренировку на месте.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33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2C3852DA-7A71-4393-8A7A-7C43EE78F0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7263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354DCA-DEEA-4BD9-8A98-1F7E3AA79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Helvetica" pitchFamily="2" charset="0"/>
              </a:rPr>
              <a:t>Контроль за тренировочной нагрузкой</a:t>
            </a:r>
            <a:endParaRPr lang="en-IE" dirty="0">
              <a:latin typeface="Helvetica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D6A5C78-4B1D-46BD-A199-567D2A69E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5319" y="1716569"/>
            <a:ext cx="6909003" cy="4351338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867" dirty="0"/>
              <a:t>Для контроля нагрузки может быть использована субъективная шкала оценки напряжения:</a:t>
            </a:r>
            <a:endParaRPr lang="en-GB" sz="1867" dirty="0"/>
          </a:p>
          <a:p>
            <a:pPr marL="380990" indent="-380990">
              <a:spcBef>
                <a:spcPts val="0"/>
              </a:spcBef>
              <a:spcAft>
                <a:spcPts val="1200"/>
              </a:spcAft>
            </a:pPr>
            <a:r>
              <a:rPr lang="ru-RU" sz="1867" dirty="0"/>
              <a:t>Это простой, но эффективный </a:t>
            </a:r>
            <a:r>
              <a:rPr lang="ru-RU" sz="1867" dirty="0" smtClean="0"/>
              <a:t>инструмент.</a:t>
            </a:r>
            <a:endParaRPr lang="en-GB" sz="1867" dirty="0"/>
          </a:p>
          <a:p>
            <a:pPr marL="380990" indent="-380990">
              <a:spcBef>
                <a:spcPts val="0"/>
              </a:spcBef>
              <a:spcAft>
                <a:spcPts val="1200"/>
              </a:spcAft>
            </a:pPr>
            <a:r>
              <a:rPr lang="ru-RU" sz="1867" dirty="0"/>
              <a:t>10-балльная шкала, которая измеряет усилие или интенсивность, которые игрок субъективно ощущал во время </a:t>
            </a:r>
            <a:r>
              <a:rPr lang="ru-RU" sz="1867" dirty="0" smtClean="0"/>
              <a:t>тренировки.</a:t>
            </a:r>
            <a:endParaRPr lang="en-GB" sz="1867" dirty="0"/>
          </a:p>
          <a:p>
            <a:pPr marL="380990" indent="-380990">
              <a:spcBef>
                <a:spcPts val="0"/>
              </a:spcBef>
              <a:spcAft>
                <a:spcPts val="1200"/>
              </a:spcAft>
            </a:pPr>
            <a:r>
              <a:rPr lang="ru-RU" sz="1867" dirty="0"/>
              <a:t>Каждый игрок оценивает усилие или интенсивность тренировки через 20-30 минут после завершения занятия. </a:t>
            </a:r>
            <a:endParaRPr lang="en-GB" sz="1867" dirty="0"/>
          </a:p>
          <a:p>
            <a:pPr marL="380990" indent="-380990">
              <a:spcBef>
                <a:spcPts val="0"/>
              </a:spcBef>
              <a:spcAft>
                <a:spcPts val="1200"/>
              </a:spcAft>
            </a:pPr>
            <a:r>
              <a:rPr lang="ru-RU" sz="1867" dirty="0"/>
              <a:t>Затем показатель воспринимаемой нагрузки умножается на продолжительность сеанса. </a:t>
            </a:r>
            <a:endParaRPr lang="en-GB" sz="1867" dirty="0"/>
          </a:p>
          <a:p>
            <a:pPr marL="380990" indent="-380990">
              <a:spcBef>
                <a:spcPts val="0"/>
              </a:spcBef>
              <a:spcAft>
                <a:spcPts val="1200"/>
              </a:spcAft>
            </a:pPr>
            <a:r>
              <a:rPr lang="ru-RU" sz="1867" dirty="0"/>
              <a:t>Показатель </a:t>
            </a:r>
            <a:r>
              <a:rPr lang="en-GB" sz="1867" dirty="0"/>
              <a:t>RPE </a:t>
            </a:r>
            <a:r>
              <a:rPr lang="ru-RU" sz="1867" dirty="0"/>
              <a:t>может обеспечить универсальный показатель тренировочной нагрузки для всех типов тренировок в программе.</a:t>
            </a:r>
            <a:endParaRPr lang="en-IE" sz="1867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34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0AE09412-D2AE-4F2C-B729-365DB88A65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93759264"/>
              </p:ext>
            </p:extLst>
          </p:nvPr>
        </p:nvGraphicFramePr>
        <p:xfrm>
          <a:off x="7760742" y="1966109"/>
          <a:ext cx="4165646" cy="318973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99190"/>
                <a:gridCol w="1680754"/>
                <a:gridCol w="2085702"/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Субъективная нагрузка за тренировку </a:t>
                      </a:r>
                      <a:r>
                        <a:rPr lang="en-US" sz="1400" dirty="0">
                          <a:effectLst/>
                        </a:rPr>
                        <a:t>(Rating of Perceived Exertion – RPE Scale)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10</a:t>
                      </a:r>
                      <a:endParaRPr lang="ru-RU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Maximal</a:t>
                      </a:r>
                      <a:endParaRPr lang="ru-RU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Максимальная нагрузка</a:t>
                      </a:r>
                      <a:endParaRPr lang="ru-RU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9</a:t>
                      </a:r>
                      <a:endParaRPr lang="ru-RU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Really, Really, Hard</a:t>
                      </a:r>
                      <a:endParaRPr lang="ru-RU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Чрезвычайно тяжелая</a:t>
                      </a:r>
                      <a:endParaRPr lang="ru-RU" sz="14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endParaRPr lang="ru-RU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Really Hard</a:t>
                      </a:r>
                      <a:endParaRPr lang="ru-RU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Очень тяжелая</a:t>
                      </a:r>
                      <a:endParaRPr lang="ru-RU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6</a:t>
                      </a:r>
                      <a:endParaRPr lang="ru-RU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Hard</a:t>
                      </a:r>
                      <a:endParaRPr lang="ru-RU" sz="140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Тяжелая</a:t>
                      </a:r>
                      <a:endParaRPr lang="ru-RU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5</a:t>
                      </a:r>
                      <a:endParaRPr lang="ru-RU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Challenging</a:t>
                      </a:r>
                      <a:endParaRPr lang="ru-RU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Заставляет напрячься</a:t>
                      </a:r>
                      <a:endParaRPr lang="ru-RU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4</a:t>
                      </a:r>
                      <a:endParaRPr lang="ru-RU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Moderate</a:t>
                      </a:r>
                      <a:endParaRPr lang="ru-RU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Умеренная (средняя)</a:t>
                      </a:r>
                      <a:endParaRPr lang="ru-RU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endParaRPr lang="ru-RU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Easy</a:t>
                      </a:r>
                      <a:endParaRPr lang="ru-RU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Легкая</a:t>
                      </a:r>
                      <a:endParaRPr lang="ru-RU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endParaRPr lang="ru-RU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Really Easy</a:t>
                      </a:r>
                      <a:endParaRPr lang="ru-RU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Очень легкая</a:t>
                      </a:r>
                      <a:endParaRPr lang="ru-RU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1</a:t>
                      </a:r>
                      <a:endParaRPr lang="ru-RU" sz="14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Rest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Отдых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798076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354DCA-DEEA-4BD9-8A98-1F7E3AA79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Helvetica" pitchFamily="2" charset="0"/>
              </a:rPr>
              <a:t>Анкета здоровья</a:t>
            </a:r>
            <a:endParaRPr lang="en-IE" dirty="0">
              <a:latin typeface="Helvetica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D6A5C78-4B1D-46BD-A199-567D2A69E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2208" y="1656950"/>
            <a:ext cx="11444891" cy="2204837"/>
          </a:xfrm>
        </p:spPr>
        <p:txBody>
          <a:bodyPr>
            <a:normAutofit/>
          </a:bodyPr>
          <a:lstStyle/>
          <a:p>
            <a:pPr marL="380990" indent="-380990"/>
            <a:r>
              <a:rPr lang="ru-RU" sz="1867" dirty="0"/>
              <a:t>Субъективная психологическая оценка для определения того, насколько спортсмены справляются с тренировочной нагрузкой</a:t>
            </a:r>
            <a:r>
              <a:rPr lang="ru-RU" sz="1867" dirty="0" smtClean="0"/>
              <a:t>.</a:t>
            </a:r>
            <a:endParaRPr lang="en-GB" sz="1867" dirty="0"/>
          </a:p>
          <a:p>
            <a:pPr marL="380990" indent="-380990"/>
            <a:r>
              <a:rPr lang="ru-RU" sz="1867" dirty="0" smtClean="0"/>
              <a:t>Очень </a:t>
            </a:r>
            <a:r>
              <a:rPr lang="ru-RU" sz="1867" dirty="0"/>
              <a:t>интенсивные упражнения могут отрицательно сказаться на самочувствии.</a:t>
            </a:r>
            <a:endParaRPr lang="en-GB" sz="1867" dirty="0"/>
          </a:p>
          <a:p>
            <a:pPr marL="380990" indent="-380990"/>
            <a:r>
              <a:rPr lang="ru-RU" sz="1867" dirty="0"/>
              <a:t>Анкета может быть адаптирована и часто включает в себя измерения ощущаемой усталости, общего самочувствия, болезненности мышц и продолжительности сна.</a:t>
            </a:r>
            <a:endParaRPr lang="en-GB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867" dirty="0"/>
              <a:t>Это дешево, легко применимо в большой группе </a:t>
            </a:r>
            <a:r>
              <a:rPr lang="ru-RU" sz="1867" dirty="0" smtClean="0"/>
              <a:t>и </a:t>
            </a:r>
            <a:r>
              <a:rPr lang="ru-RU" sz="1867" dirty="0"/>
              <a:t>быстро оценивается. </a:t>
            </a:r>
            <a:endParaRPr lang="en-GB" sz="1867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35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80C0E011-FA1C-4122-B9FF-0513E43B63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37117514"/>
              </p:ext>
            </p:extLst>
          </p:nvPr>
        </p:nvGraphicFramePr>
        <p:xfrm>
          <a:off x="1253623" y="4210126"/>
          <a:ext cx="9550502" cy="2287279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956385"/>
                <a:gridCol w="1144278"/>
                <a:gridCol w="1071154"/>
                <a:gridCol w="1541417"/>
                <a:gridCol w="1489166"/>
                <a:gridCol w="1380435"/>
                <a:gridCol w="967667"/>
              </a:tblGrid>
              <a:tr h="3152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Рекордный результат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/>
                </a:tc>
              </a:tr>
              <a:tr h="2506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Утомление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Очень свежий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Свежий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Нормально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Более усталый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Всегда усталый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/>
                </a:tc>
              </a:tr>
              <a:tr h="2506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Качество сна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Очень </a:t>
                      </a:r>
                      <a:r>
                        <a:rPr lang="ru-RU" sz="1000" dirty="0" smtClean="0">
                          <a:effectLst/>
                        </a:rPr>
                        <a:t>расслабляющий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Хороший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Трудности с засыпанием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Чувство беспокойства и отсутствие отдыха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Бессонница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/>
                </a:tc>
              </a:tr>
              <a:tr h="433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</a:t>
                      </a:r>
                      <a:r>
                        <a:rPr lang="en-US" sz="1000" dirty="0">
                          <a:effectLst/>
                        </a:rPr>
                        <a:t>бщая болезненность мышц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Чувствует хорошо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Хорошо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Нормально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</a:t>
                      </a:r>
                      <a:r>
                        <a:rPr lang="en-US" sz="1000" dirty="0">
                          <a:effectLst/>
                        </a:rPr>
                        <a:t>величение мышечной болезненности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Очень болит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/>
                </a:tc>
              </a:tr>
              <a:tr h="376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Уровни стресса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Очень расслабленный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Расслабленный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Нормально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Подвержен напряжению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Очень напряжен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/>
                </a:tc>
              </a:tr>
              <a:tr h="4620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Настроение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Очень позитивное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 целом хорошее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Меньше интересуется деятельностью, чем обычно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Раздражительность по отношению к товарищам или семье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Сильно раздражен, раздражителен или подавлен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26" marR="5492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930929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354DCA-DEEA-4BD9-8A98-1F7E3AA79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Helvetica" pitchFamily="2" charset="0"/>
              </a:rPr>
              <a:t>Задание </a:t>
            </a:r>
            <a:endParaRPr lang="en-IE" dirty="0">
              <a:latin typeface="Helvetica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D6A5C78-4B1D-46BD-A199-567D2A69E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520" y="1680375"/>
            <a:ext cx="10731500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ru-RU" sz="2400" dirty="0"/>
              <a:t>Создайте </a:t>
            </a:r>
            <a:r>
              <a:rPr lang="ru-RU" sz="2400" dirty="0" smtClean="0"/>
              <a:t>4-недельный </a:t>
            </a:r>
            <a:r>
              <a:rPr lang="ru-RU" sz="2400" dirty="0"/>
              <a:t>тренировочный </a:t>
            </a:r>
            <a:r>
              <a:rPr lang="ru-RU" sz="2400" dirty="0" smtClean="0"/>
              <a:t>блок.</a:t>
            </a:r>
            <a:endParaRPr lang="en-IE" sz="2400" dirty="0"/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ru-RU" sz="2400" dirty="0" smtClean="0"/>
              <a:t>Включите </a:t>
            </a:r>
            <a:r>
              <a:rPr lang="ru-RU" sz="2400" dirty="0"/>
              <a:t>технические, тактические и физические </a:t>
            </a:r>
            <a:r>
              <a:rPr lang="ru-RU" sz="2400" dirty="0" smtClean="0"/>
              <a:t>тренировки.</a:t>
            </a:r>
            <a:endParaRPr lang="en-IE" sz="2400" dirty="0"/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ru-RU" sz="2400" dirty="0" smtClean="0"/>
              <a:t>У </a:t>
            </a:r>
            <a:r>
              <a:rPr lang="ru-RU" sz="2400" dirty="0"/>
              <a:t>вас должны быть причины и обоснование для разработки и структуры вашего плана.</a:t>
            </a:r>
            <a:endParaRPr lang="en-IE" sz="2400" dirty="0"/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ru-RU" sz="2400" dirty="0"/>
              <a:t>Предоставьте общий план программы тренировок на каждую неделю и подробно спланируйте одно занятие в неделю</a:t>
            </a:r>
            <a:r>
              <a:rPr lang="ru-RU" sz="2400" dirty="0" smtClean="0"/>
              <a:t>.</a:t>
            </a:r>
            <a:r>
              <a:rPr lang="en-IE" sz="2400" dirty="0" smtClean="0"/>
              <a:t> </a:t>
            </a:r>
            <a:endParaRPr lang="en-IE" sz="2400" dirty="0"/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ru-RU" sz="2400" dirty="0" smtClean="0"/>
              <a:t>После </a:t>
            </a:r>
            <a:r>
              <a:rPr lang="ru-RU" sz="2400" dirty="0"/>
              <a:t>завершения мы обсудим созданную программу в группе. </a:t>
            </a:r>
            <a:endParaRPr lang="en-IE" sz="2400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61740E9-B724-4A5D-A1B4-67B728C757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36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5038ED38-CD98-4EC6-BFA9-4BBB5129C5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82568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Helvetica" pitchFamily="2" charset="0"/>
              </a:rPr>
              <a:t>Повторный смотр целей и результатов 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1044416" y="1482314"/>
            <a:ext cx="10316841" cy="5040405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3300" b="1" u="sng" dirty="0"/>
              <a:t>Цель</a:t>
            </a:r>
            <a:r>
              <a:rPr lang="en-US" sz="3300" b="1" u="sng" dirty="0"/>
              <a:t> 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3300" dirty="0"/>
              <a:t>Цель этого курса </a:t>
            </a:r>
            <a:r>
              <a:rPr lang="ru-RU" sz="3300" dirty="0" smtClean="0"/>
              <a:t>- помочь </a:t>
            </a:r>
            <a:r>
              <a:rPr lang="ru-RU" sz="3300" dirty="0"/>
              <a:t>вам развить способность физически подготовить взрослых игроков к игре в регби. </a:t>
            </a:r>
            <a:endParaRPr lang="en-US" sz="3300" dirty="0"/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3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3300" b="1" u="sng" dirty="0"/>
              <a:t>Конечные результаты</a:t>
            </a:r>
            <a:endParaRPr lang="en-US" sz="3300" b="1" u="sng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3300" dirty="0"/>
              <a:t>В конце этого курса вы должны быть </a:t>
            </a:r>
            <a:r>
              <a:rPr lang="ru-RU" sz="3300" dirty="0" smtClean="0"/>
              <a:t>способны:</a:t>
            </a:r>
            <a:endParaRPr lang="en-US" sz="3300" dirty="0"/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3300" dirty="0"/>
              <a:t>Продемонстрировать и провести ряд функциональных тестов</a:t>
            </a:r>
            <a:endParaRPr lang="en-US" sz="3300" dirty="0"/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3300" dirty="0"/>
              <a:t>Интерпретировать результаты этих тестов и определять возможные корректирующие упражнения</a:t>
            </a:r>
            <a:endParaRPr lang="en-US" sz="3300" dirty="0"/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3300" dirty="0"/>
              <a:t>Демонстрировать и обучать </a:t>
            </a:r>
            <a:r>
              <a:rPr lang="ru-RU" sz="3300" dirty="0" smtClean="0"/>
              <a:t>основным </a:t>
            </a:r>
            <a:r>
              <a:rPr lang="ru-RU" sz="3300" dirty="0"/>
              <a:t>упражнениям с отягощениями </a:t>
            </a:r>
            <a:endParaRPr lang="en-US" sz="3300" dirty="0"/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3300" dirty="0"/>
              <a:t>Применять принципы перегрузки и прогрессии в тренировочной программе </a:t>
            </a:r>
            <a:endParaRPr lang="en-US" sz="3300" dirty="0"/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3300" dirty="0"/>
              <a:t>Создавать и интегрировать в тренировки </a:t>
            </a:r>
            <a:r>
              <a:rPr lang="ru-RU" sz="3300" dirty="0" smtClean="0"/>
              <a:t>сессии, </a:t>
            </a:r>
            <a:r>
              <a:rPr lang="ru-RU" sz="3300" dirty="0"/>
              <a:t>направленные на развитие кондиций</a:t>
            </a:r>
            <a:endParaRPr lang="en-US" sz="3300" dirty="0"/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3300" dirty="0"/>
              <a:t>Планировать </a:t>
            </a:r>
            <a:r>
              <a:rPr lang="ru-RU" sz="3300" dirty="0" smtClean="0"/>
              <a:t>4-недельный </a:t>
            </a:r>
            <a:r>
              <a:rPr lang="ru-RU" sz="3300" dirty="0"/>
              <a:t>тренировочный блок. </a:t>
            </a:r>
            <a:endParaRPr lang="en-US" sz="3300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37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441A926B-F76F-486C-94B8-AC1EF6ED8B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72852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21E832-5E78-46CC-A45A-EBF50A19D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Helvetica" pitchFamily="2" charset="0"/>
              </a:rPr>
              <a:t>Подведение итогов</a:t>
            </a:r>
            <a:endParaRPr lang="en-IE" dirty="0">
              <a:latin typeface="Helvetica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8F15271-5029-4950-A582-2784416719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1067"/>
            <a:ext cx="9849374" cy="4351338"/>
          </a:xfrm>
        </p:spPr>
        <p:txBody>
          <a:bodyPr>
            <a:normAutofit fontScale="92500"/>
          </a:bodyPr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ru-RU" dirty="0"/>
              <a:t>Преподаватель проведет вас через опросник </a:t>
            </a:r>
            <a:r>
              <a:rPr lang="ru-RU" dirty="0" smtClean="0"/>
              <a:t>вашей компетенции </a:t>
            </a:r>
            <a:r>
              <a:rPr lang="ru-RU" dirty="0"/>
              <a:t>и наметит ваш прогресс в прохождении курса.</a:t>
            </a:r>
            <a:endParaRPr lang="en-IE" dirty="0"/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ru-RU" dirty="0"/>
              <a:t>Если вы компетентны по всем пунктам, тогда вы получите электронный сертификат на ваш </a:t>
            </a:r>
            <a:r>
              <a:rPr lang="ru-RU" dirty="0" smtClean="0"/>
              <a:t>аккаунт.</a:t>
            </a:r>
            <a:endParaRPr lang="en-IE" dirty="0"/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ru-RU" dirty="0"/>
              <a:t>Если вы не достигли компетенций по какому-то из </a:t>
            </a:r>
            <a:r>
              <a:rPr lang="ru-RU" dirty="0" smtClean="0"/>
              <a:t>пунктов, тогда </a:t>
            </a:r>
            <a:r>
              <a:rPr lang="ru-RU" dirty="0"/>
              <a:t>вы можете согласовать с преподавателем следующую попытку достигнуть компетенций в будущем. </a:t>
            </a:r>
            <a:endParaRPr lang="en-IE" dirty="0"/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ru-RU" dirty="0"/>
              <a:t>Убедитесь, что вы зарегистрировались на курс, используя правильный адрес электронной почты.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</a:pPr>
            <a:r>
              <a:rPr lang="ru-RU" dirty="0"/>
              <a:t>Удачи в </a:t>
            </a:r>
            <a:r>
              <a:rPr lang="ru-RU" dirty="0" smtClean="0"/>
              <a:t>вашей </a:t>
            </a:r>
            <a:r>
              <a:rPr lang="ru-RU" dirty="0"/>
              <a:t>работе и спасибо за развитие нашей </a:t>
            </a:r>
            <a:r>
              <a:rPr lang="ru-RU" dirty="0" smtClean="0"/>
              <a:t>игры.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6EF1BB-65FD-4C0F-ABB7-473BEB4A93C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38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9B3A3CB9-CE4A-4448-950E-1FE86158BA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79605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0298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BA43BE-EAE5-44D7-B8BB-13FA2A49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Helvetica" pitchFamily="2" charset="0"/>
              </a:rPr>
              <a:t>Становая </a:t>
            </a:r>
            <a:r>
              <a:rPr lang="ru-RU" dirty="0" smtClean="0">
                <a:latin typeface="Helvetica" pitchFamily="2" charset="0"/>
              </a:rPr>
              <a:t>тяга </a:t>
            </a:r>
            <a:r>
              <a:rPr lang="en-US" dirty="0" smtClean="0">
                <a:latin typeface="Helvetica" pitchFamily="2" charset="0"/>
              </a:rPr>
              <a:t>/</a:t>
            </a:r>
            <a:r>
              <a:rPr lang="ru-RU" dirty="0" smtClean="0">
                <a:latin typeface="Helvetica" pitchFamily="2" charset="0"/>
              </a:rPr>
              <a:t> тяга </a:t>
            </a:r>
            <a:r>
              <a:rPr lang="ru-RU" dirty="0">
                <a:latin typeface="Helvetica" pitchFamily="2" charset="0"/>
              </a:rPr>
              <a:t>с упором </a:t>
            </a:r>
            <a:endParaRPr lang="en-IE" dirty="0">
              <a:latin typeface="Helvetica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54CE953-4814-4C80-A477-18776CC7A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571" y="1580137"/>
            <a:ext cx="5982788" cy="3912793"/>
          </a:xfrm>
        </p:spPr>
        <p:txBody>
          <a:bodyPr>
            <a:normAutofit/>
          </a:bodyPr>
          <a:lstStyle/>
          <a:p>
            <a:pPr marL="380990" indent="-380990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100" dirty="0"/>
              <a:t>Игрок располагается </a:t>
            </a:r>
            <a:r>
              <a:rPr lang="ru-RU" sz="2100" dirty="0" smtClean="0"/>
              <a:t>так, чтобы гриф оказался </a:t>
            </a:r>
            <a:r>
              <a:rPr lang="ru-RU" sz="2100" dirty="0"/>
              <a:t>над средней частью стопы. </a:t>
            </a:r>
            <a:endParaRPr lang="en-IE" sz="2100" dirty="0"/>
          </a:p>
          <a:p>
            <a:pPr marL="380990" indent="-380990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100" dirty="0"/>
              <a:t>Игрок упускается вниз и берется хватом немного шире </a:t>
            </a:r>
            <a:r>
              <a:rPr lang="ru-RU" sz="2100" dirty="0" smtClean="0"/>
              <a:t>плеч.</a:t>
            </a:r>
            <a:endParaRPr lang="en-IE" sz="2100" dirty="0"/>
          </a:p>
          <a:p>
            <a:pPr marL="380990" indent="-380990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100" dirty="0"/>
              <a:t>В исходном положении поясница игрока должна быть </a:t>
            </a:r>
            <a:r>
              <a:rPr lang="ru-RU" sz="2100" dirty="0" smtClean="0"/>
              <a:t>прогнутой, грудь тянется вперед вверх. </a:t>
            </a:r>
            <a:endParaRPr lang="en-IE" sz="2100" dirty="0"/>
          </a:p>
          <a:p>
            <a:pPr marL="380990" indent="-380990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100" dirty="0"/>
              <a:t>Игрок выполняет </a:t>
            </a:r>
            <a:r>
              <a:rPr lang="ru-RU" sz="2100" dirty="0" smtClean="0"/>
              <a:t>тягу, давление </a:t>
            </a:r>
            <a:r>
              <a:rPr lang="ru-RU" sz="2100" dirty="0"/>
              <a:t>на всю стопу, гриф движется максимально близко к голени и </a:t>
            </a:r>
            <a:r>
              <a:rPr lang="ru-RU" sz="2100" dirty="0" smtClean="0"/>
              <a:t>бедру</a:t>
            </a:r>
            <a:r>
              <a:rPr lang="ru-RU" sz="2100" dirty="0"/>
              <a:t>.  </a:t>
            </a:r>
            <a:endParaRPr lang="en-IE" sz="2100" dirty="0"/>
          </a:p>
          <a:p>
            <a:pPr marL="380990" indent="-380990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100" dirty="0"/>
              <a:t>Игрок обратным </a:t>
            </a:r>
            <a:r>
              <a:rPr lang="ru-RU" sz="2100" dirty="0" smtClean="0"/>
              <a:t>движением подконтрольно </a:t>
            </a:r>
            <a:r>
              <a:rPr lang="ru-RU" sz="2100" dirty="0"/>
              <a:t>возвращает гриф на </a:t>
            </a:r>
            <a:r>
              <a:rPr lang="ru-RU" sz="2100" dirty="0" smtClean="0"/>
              <a:t>опору.</a:t>
            </a:r>
            <a:endParaRPr lang="ru-RU" sz="21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6A9A2A-40CF-419C-80E3-BA635B9D2FC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4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9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FBDF826E-0276-4077-A87D-5C85330F4A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pic>
        <p:nvPicPr>
          <p:cNvPr id="3" name="Media26-converted">
            <a:hlinkClick r:id="" action="ppaction://media"/>
            <a:extLst>
              <a:ext uri="{FF2B5EF4-FFF2-40B4-BE49-F238E27FC236}">
                <a16:creationId xmlns="" xmlns:a16="http://schemas.microsoft.com/office/drawing/2014/main" id="{62177D6B-8B57-4DDE-93D5-F3193C197C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600053" y="1568547"/>
            <a:ext cx="4525188" cy="25454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079A8CC-6E09-6443-BF5D-88F5B9FDDF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10" t="19279" r="4265" b="5760"/>
          <a:stretch/>
        </p:blipFill>
        <p:spPr>
          <a:xfrm>
            <a:off x="2103119" y="5325807"/>
            <a:ext cx="2847703" cy="12932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D092AD7-8D04-1446-BA5C-7886FDD8E7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4934" y="4769352"/>
            <a:ext cx="3195426" cy="179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045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BA43BE-EAE5-44D7-B8BB-13FA2A49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Helvetica" pitchFamily="2" charset="0"/>
              </a:rPr>
              <a:t>Жим лежа </a:t>
            </a:r>
            <a:endParaRPr lang="en-IE" dirty="0">
              <a:latin typeface="Helvetica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54CE953-4814-4C80-A477-18776CC7A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634" y="1557177"/>
            <a:ext cx="5181600" cy="4351338"/>
          </a:xfrm>
        </p:spPr>
        <p:txBody>
          <a:bodyPr>
            <a:norm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133" dirty="0"/>
              <a:t>Игрок ложится на скамью, стопы </a:t>
            </a:r>
            <a:r>
              <a:rPr lang="ru-RU" sz="2133" dirty="0" smtClean="0"/>
              <a:t>в упоре, ягодицы, лопатки </a:t>
            </a:r>
            <a:r>
              <a:rPr lang="ru-RU" sz="2133" dirty="0"/>
              <a:t>и голова прижаты к </a:t>
            </a:r>
            <a:r>
              <a:rPr lang="ru-RU" sz="2133" dirty="0" smtClean="0"/>
              <a:t>скамье. </a:t>
            </a:r>
            <a:endParaRPr lang="en-IE" sz="2133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133" dirty="0"/>
              <a:t>Игрок берет штангу хватом чуть шире </a:t>
            </a:r>
            <a:r>
              <a:rPr lang="ru-RU" sz="2133" dirty="0" smtClean="0"/>
              <a:t>плеч.</a:t>
            </a:r>
            <a:endParaRPr lang="en-IE" sz="2133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133" dirty="0"/>
              <a:t>Игрок снимает штангу со </a:t>
            </a:r>
            <a:r>
              <a:rPr lang="ru-RU" sz="2133" dirty="0" smtClean="0"/>
              <a:t>стоек </a:t>
            </a:r>
            <a:r>
              <a:rPr lang="ru-RU" sz="2133" dirty="0"/>
              <a:t>и под контролем </a:t>
            </a:r>
            <a:r>
              <a:rPr lang="ru-RU" sz="2133" dirty="0" smtClean="0"/>
              <a:t>опускает ее </a:t>
            </a:r>
            <a:r>
              <a:rPr lang="ru-RU" sz="2133" dirty="0"/>
              <a:t>на нижнюю часть груди, </a:t>
            </a:r>
            <a:r>
              <a:rPr lang="ru-RU" sz="2133" dirty="0" smtClean="0"/>
              <a:t>касаясь, </a:t>
            </a:r>
            <a:r>
              <a:rPr lang="ru-RU" sz="2133" dirty="0"/>
              <a:t>а не отбивая штангу от груди. </a:t>
            </a:r>
            <a:endParaRPr lang="en-IE" sz="2133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133" dirty="0"/>
              <a:t>Затем игрок выполняет жим и </a:t>
            </a:r>
            <a:r>
              <a:rPr lang="ru-RU" sz="2133" dirty="0" smtClean="0"/>
              <a:t>возвращает </a:t>
            </a:r>
            <a:r>
              <a:rPr lang="ru-RU" sz="2133" dirty="0"/>
              <a:t>штангу в исходное </a:t>
            </a:r>
            <a:r>
              <a:rPr lang="ru-RU" sz="2133" dirty="0" smtClean="0"/>
              <a:t>положение.</a:t>
            </a:r>
            <a:endParaRPr lang="en-IE" sz="2133" dirty="0"/>
          </a:p>
          <a:p>
            <a:endParaRPr lang="en-IE" dirty="0"/>
          </a:p>
          <a:p>
            <a:endParaRPr lang="en-IE" dirty="0"/>
          </a:p>
        </p:txBody>
      </p:sp>
      <p:pic>
        <p:nvPicPr>
          <p:cNvPr id="3" name="Media27-converted">
            <a:hlinkClick r:id="" action="ppaction://media"/>
            <a:extLst>
              <a:ext uri="{FF2B5EF4-FFF2-40B4-BE49-F238E27FC236}">
                <a16:creationId xmlns="" xmlns:a16="http://schemas.microsoft.com/office/drawing/2014/main" id="{89FFDB14-18B9-4F26-B49B-0E74BB4991D8}"/>
              </a:ext>
            </a:extLst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095999" y="1738963"/>
            <a:ext cx="5730941" cy="3223654"/>
          </a:xfrm>
        </p:spPr>
      </p:pic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6A9A2A-40CF-419C-80E3-BA635B9D2FC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5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8FD5DF96-BEB7-4EE1-84BC-429CB503CC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819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BA43BE-EAE5-44D7-B8BB-13FA2A49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Helvetica" pitchFamily="2" charset="0"/>
              </a:rPr>
              <a:t>Подтягивания</a:t>
            </a:r>
            <a:endParaRPr lang="en-IE" dirty="0">
              <a:latin typeface="Helvetica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54CE953-4814-4C80-A477-18776CC7A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8485" y="1920240"/>
            <a:ext cx="5368178" cy="3905793"/>
          </a:xfrm>
        </p:spPr>
        <p:txBody>
          <a:bodyPr>
            <a:norm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400" dirty="0"/>
              <a:t>Игрок берет перекладину хватом </a:t>
            </a:r>
            <a:r>
              <a:rPr lang="ru-RU" sz="2400" dirty="0" smtClean="0"/>
              <a:t>приблизительно на </a:t>
            </a:r>
            <a:r>
              <a:rPr lang="ru-RU" sz="2400" dirty="0"/>
              <a:t>ширине </a:t>
            </a:r>
            <a:r>
              <a:rPr lang="ru-RU" sz="2400" dirty="0" smtClean="0"/>
              <a:t>плеч.</a:t>
            </a:r>
            <a:endParaRPr lang="en-IE" sz="2400" dirty="0"/>
          </a:p>
          <a:p>
            <a:pPr marL="380990" indent="-380990"/>
            <a:r>
              <a:rPr lang="ru-RU" sz="2400" dirty="0"/>
              <a:t>Игрок подтягивает свое тело к перекладине</a:t>
            </a:r>
            <a:r>
              <a:rPr lang="ru-RU" sz="2400" dirty="0" smtClean="0"/>
              <a:t>, используя верхнюю </a:t>
            </a:r>
            <a:r>
              <a:rPr lang="ru-RU" sz="2400" dirty="0"/>
              <a:t>часть спины и руки так, чтобы подбородок находился на высоте перекладины. </a:t>
            </a:r>
          </a:p>
          <a:p>
            <a:pPr marL="380990" indent="-380990"/>
            <a:r>
              <a:rPr lang="ru-RU" sz="2400" dirty="0"/>
              <a:t>Игрок </a:t>
            </a:r>
            <a:r>
              <a:rPr lang="ru-RU" sz="2400" dirty="0" smtClean="0"/>
              <a:t>подконтрольно возвращается </a:t>
            </a:r>
            <a:r>
              <a:rPr lang="ru-RU" sz="2400" dirty="0"/>
              <a:t>в исходное положение. </a:t>
            </a:r>
            <a:endParaRPr lang="en-IE" sz="2400" dirty="0"/>
          </a:p>
          <a:p>
            <a:endParaRPr lang="en-IE" b="1" u="sng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6A9A2A-40CF-419C-80E3-BA635B9D2FC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6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1C7C1548-D212-486A-BA4B-8058F5DCD4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pic>
        <p:nvPicPr>
          <p:cNvPr id="3" name="Media28-converted">
            <a:hlinkClick r:id="" action="ppaction://media"/>
            <a:extLst>
              <a:ext uri="{FF2B5EF4-FFF2-40B4-BE49-F238E27FC236}">
                <a16:creationId xmlns="" xmlns:a16="http://schemas.microsoft.com/office/drawing/2014/main" id="{BE37BD02-A212-4F7A-B2E4-6E71210123F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096000" y="1732398"/>
            <a:ext cx="5947785" cy="334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082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BA43BE-EAE5-44D7-B8BB-13FA2A49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Helvetica" pitchFamily="2" charset="0"/>
              </a:rPr>
              <a:t>Прыжки на коробку </a:t>
            </a:r>
            <a:endParaRPr lang="en-IE" dirty="0">
              <a:latin typeface="Helvetica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54CE953-4814-4C80-A477-18776CC7A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225" y="1707765"/>
            <a:ext cx="4933196" cy="4351338"/>
          </a:xfrm>
        </p:spPr>
        <p:txBody>
          <a:bodyPr>
            <a:normAutofit lnSpcReduction="10000"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400" dirty="0"/>
              <a:t>Игрок располагается перед </a:t>
            </a:r>
            <a:r>
              <a:rPr lang="ru-RU" sz="2400" dirty="0" smtClean="0"/>
              <a:t>коробкой.</a:t>
            </a:r>
            <a:endParaRPr lang="en-IE" sz="24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400" dirty="0"/>
              <a:t>Игрок выполняет подсед и взрывной прыжок </a:t>
            </a:r>
            <a:r>
              <a:rPr lang="ru-RU" sz="2400" dirty="0" smtClean="0"/>
              <a:t>вверх, приземляясь </a:t>
            </a:r>
            <a:r>
              <a:rPr lang="ru-RU" sz="2400" dirty="0"/>
              <a:t>на </a:t>
            </a:r>
            <a:r>
              <a:rPr lang="ru-RU" sz="2400" dirty="0" smtClean="0"/>
              <a:t>коробку.</a:t>
            </a:r>
            <a:endParaRPr lang="en-IE" sz="24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400" dirty="0"/>
              <a:t>Игрок должен приземляться </a:t>
            </a:r>
            <a:r>
              <a:rPr lang="ru-RU" sz="2400" dirty="0" smtClean="0"/>
              <a:t>мягко, </a:t>
            </a:r>
            <a:r>
              <a:rPr lang="ru-RU" sz="2400" dirty="0"/>
              <a:t>сохраняя вертикальное </a:t>
            </a:r>
            <a:r>
              <a:rPr lang="ru-RU" sz="2400" dirty="0" smtClean="0"/>
              <a:t>положение, чтобы </a:t>
            </a:r>
            <a:r>
              <a:rPr lang="ru-RU" sz="2400" dirty="0"/>
              <a:t>обеспечить хорошую высоту прыжка, а не только гибкость в области тазобедренного </a:t>
            </a:r>
            <a:r>
              <a:rPr lang="ru-RU" sz="2400" dirty="0" smtClean="0"/>
              <a:t>сустава, </a:t>
            </a:r>
            <a:r>
              <a:rPr lang="ru-RU" sz="2400" dirty="0"/>
              <a:t>как это </a:t>
            </a:r>
            <a:r>
              <a:rPr lang="ru-RU" sz="2400" dirty="0" smtClean="0"/>
              <a:t>продемонстрировано </a:t>
            </a:r>
            <a:r>
              <a:rPr lang="ru-RU" sz="2400" dirty="0"/>
              <a:t>на </a:t>
            </a:r>
            <a:r>
              <a:rPr lang="ru-RU" sz="2400" dirty="0" smtClean="0"/>
              <a:t>видео.</a:t>
            </a:r>
            <a:endParaRPr lang="en-IE" sz="2400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IE" sz="2400" b="1" u="sng" dirty="0"/>
          </a:p>
          <a:p>
            <a:endParaRPr lang="en-IE" sz="2400" dirty="0"/>
          </a:p>
          <a:p>
            <a:endParaRPr lang="en-IE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6A9A2A-40CF-419C-80E3-BA635B9D2FC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7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9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FAC95C5D-F913-41F3-A0B7-115C3D24FB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pic>
        <p:nvPicPr>
          <p:cNvPr id="3" name="Media29-converted">
            <a:hlinkClick r:id="" action="ppaction://media"/>
            <a:extLst>
              <a:ext uri="{FF2B5EF4-FFF2-40B4-BE49-F238E27FC236}">
                <a16:creationId xmlns="" xmlns:a16="http://schemas.microsoft.com/office/drawing/2014/main" id="{6217C49C-2D3C-451B-86D2-FA27E2F37E9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881298" y="1670299"/>
            <a:ext cx="5947705" cy="334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468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BA43BE-EAE5-44D7-B8BB-13FA2A49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Helvetica" pitchFamily="2" charset="0"/>
              </a:rPr>
              <a:t>Гипертрофия </a:t>
            </a:r>
            <a:endParaRPr lang="en-IE" dirty="0">
              <a:latin typeface="Helvetica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54CE953-4814-4C80-A477-18776CC7A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8799"/>
            <a:ext cx="10408921" cy="4029381"/>
          </a:xfrm>
        </p:spPr>
        <p:txBody>
          <a:bodyPr>
            <a:normAutofit/>
          </a:bodyPr>
          <a:lstStyle/>
          <a:p>
            <a:pPr marL="380990" indent="-38099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Гипертрофия </a:t>
            </a:r>
            <a:r>
              <a:rPr lang="ru-RU" dirty="0" smtClean="0"/>
              <a:t>- это </a:t>
            </a:r>
            <a:r>
              <a:rPr lang="ru-RU" dirty="0"/>
              <a:t>увеличение мышц в размере. </a:t>
            </a:r>
            <a:endParaRPr lang="en-IE" dirty="0"/>
          </a:p>
          <a:p>
            <a:pPr marL="380990" indent="-38099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Чем </a:t>
            </a:r>
            <a:r>
              <a:rPr lang="ru-RU" dirty="0"/>
              <a:t>больше мышцы, тем больше силы они смогут </a:t>
            </a:r>
            <a:r>
              <a:rPr lang="ru-RU" dirty="0" smtClean="0"/>
              <a:t>произвести. </a:t>
            </a:r>
            <a:endParaRPr lang="en-IE" dirty="0"/>
          </a:p>
          <a:p>
            <a:pPr marL="380990" indent="-380990">
              <a:spcBef>
                <a:spcPts val="0"/>
              </a:spcBef>
              <a:spcAft>
                <a:spcPts val="1200"/>
              </a:spcAft>
            </a:pPr>
            <a:r>
              <a:rPr lang="ru-RU" dirty="0" smtClean="0"/>
              <a:t>Это </a:t>
            </a:r>
            <a:r>
              <a:rPr lang="ru-RU" dirty="0"/>
              <a:t>полезно для регби, поскольку игроки развивают мышечную силу в различных игровых ситуациях.</a:t>
            </a:r>
            <a:endParaRPr lang="en-IE" dirty="0"/>
          </a:p>
          <a:p>
            <a:pPr marL="380990" indent="-380990">
              <a:spcBef>
                <a:spcPts val="0"/>
              </a:spcBef>
              <a:spcAft>
                <a:spcPts val="1200"/>
              </a:spcAft>
            </a:pPr>
            <a:r>
              <a:rPr lang="ru-RU" dirty="0" smtClean="0"/>
              <a:t>Увеличение </a:t>
            </a:r>
            <a:r>
              <a:rPr lang="ru-RU" dirty="0"/>
              <a:t>мышечной массы также может обеспечить смягчающий эффект от повторяющихся столкновений. 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6A9A2A-40CF-419C-80E3-BA635B9D2FC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8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77051504-EFFA-4AE4-8576-FC2954F6EB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7438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BA43BE-EAE5-44D7-B8BB-13FA2A49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Helvetica" pitchFamily="2" charset="0"/>
              </a:rPr>
              <a:t>Руководство по тренировкам на гипертрофию</a:t>
            </a:r>
            <a:endParaRPr lang="en-IE" dirty="0">
              <a:latin typeface="Helvetica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54CE953-4814-4C80-A477-18776CC7A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57845"/>
            <a:ext cx="10193323" cy="4351338"/>
          </a:xfrm>
        </p:spPr>
        <p:txBody>
          <a:bodyPr>
            <a:normAutofit fontScale="92500"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dirty="0"/>
              <a:t>3-6 подходов в упражнении</a:t>
            </a:r>
            <a:endParaRPr lang="en-IE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dirty="0"/>
              <a:t>6-12 повторений в подходе</a:t>
            </a:r>
            <a:endParaRPr lang="en-IE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dirty="0"/>
              <a:t>Отдых между подходами </a:t>
            </a:r>
            <a:r>
              <a:rPr lang="ru-RU" dirty="0" smtClean="0"/>
              <a:t>- 1-3 </a:t>
            </a:r>
            <a:r>
              <a:rPr lang="ru-RU" dirty="0"/>
              <a:t>минуты</a:t>
            </a:r>
            <a:endParaRPr lang="en-IE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dirty="0"/>
              <a:t>Нагрузка должна быть в пределах 50-85% от </a:t>
            </a:r>
            <a:r>
              <a:rPr lang="ru-RU" dirty="0" smtClean="0"/>
              <a:t>максимума, который </a:t>
            </a:r>
            <a:r>
              <a:rPr lang="ru-RU" dirty="0"/>
              <a:t>может поднять </a:t>
            </a:r>
            <a:r>
              <a:rPr lang="ru-RU" dirty="0" smtClean="0"/>
              <a:t>игрок </a:t>
            </a:r>
            <a:endParaRPr lang="en-IE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dirty="0" smtClean="0"/>
              <a:t>Приоритетно используются многосуставные упражнения (приседания, подтягивания, жим </a:t>
            </a:r>
            <a:r>
              <a:rPr lang="ru-RU" dirty="0"/>
              <a:t>и т.д.) </a:t>
            </a:r>
            <a:r>
              <a:rPr lang="ru-RU" dirty="0" smtClean="0"/>
              <a:t>вместо </a:t>
            </a:r>
            <a:r>
              <a:rPr lang="ru-RU" dirty="0" err="1" smtClean="0"/>
              <a:t>односуставных</a:t>
            </a:r>
            <a:r>
              <a:rPr lang="ru-RU" dirty="0" smtClean="0"/>
              <a:t> упражнений </a:t>
            </a:r>
            <a:r>
              <a:rPr lang="ru-RU" dirty="0"/>
              <a:t>(сгибание </a:t>
            </a:r>
            <a:r>
              <a:rPr lang="ru-RU" dirty="0" smtClean="0"/>
              <a:t>бицепса, разгибание </a:t>
            </a:r>
            <a:r>
              <a:rPr lang="ru-RU" dirty="0"/>
              <a:t>голени и т.д.)</a:t>
            </a:r>
            <a:endParaRPr lang="en-IE" dirty="0"/>
          </a:p>
          <a:p>
            <a:pPr marL="380990" indent="-380990"/>
            <a:r>
              <a:rPr lang="ru-RU" dirty="0"/>
              <a:t>Игрок должен ощущать каждый подход сложным, </a:t>
            </a:r>
            <a:r>
              <a:rPr lang="ru-RU" dirty="0" smtClean="0"/>
              <a:t>стремясь дойти до </a:t>
            </a:r>
            <a:r>
              <a:rPr lang="ru-RU" dirty="0"/>
              <a:t>мышечного </a:t>
            </a:r>
            <a:r>
              <a:rPr lang="ru-RU" dirty="0" smtClean="0"/>
              <a:t>отказа</a:t>
            </a:r>
            <a:endParaRPr lang="en-IE" dirty="0"/>
          </a:p>
          <a:p>
            <a:endParaRPr lang="en-IE" b="1" u="sng" dirty="0"/>
          </a:p>
          <a:p>
            <a:pPr marL="0" indent="0">
              <a:buNone/>
            </a:pPr>
            <a:endParaRPr lang="en-IE" b="1" u="sng" dirty="0"/>
          </a:p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6A9A2A-40CF-419C-80E3-BA635B9D2FC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9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B610A106-FB7C-47B1-AFA6-1D62D25CC6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79797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orld Rugby Theme">
      <a:dk1>
        <a:srgbClr val="21409A"/>
      </a:dk1>
      <a:lt1>
        <a:srgbClr val="FFFFFF"/>
      </a:lt1>
      <a:dk2>
        <a:srgbClr val="21409A"/>
      </a:dk2>
      <a:lt2>
        <a:srgbClr val="FFFFFF"/>
      </a:lt2>
      <a:accent1>
        <a:srgbClr val="64A70B"/>
      </a:accent1>
      <a:accent2>
        <a:srgbClr val="21409A"/>
      </a:accent2>
      <a:accent3>
        <a:srgbClr val="A2D28A"/>
      </a:accent3>
      <a:accent4>
        <a:srgbClr val="7378B9"/>
      </a:accent4>
      <a:accent5>
        <a:srgbClr val="275C90"/>
      </a:accent5>
      <a:accent6>
        <a:srgbClr val="4A9371"/>
      </a:accent6>
      <a:hlink>
        <a:srgbClr val="9BBB59"/>
      </a:hlink>
      <a:folHlink>
        <a:srgbClr val="9BBB59"/>
      </a:folHlink>
    </a:clrScheme>
    <a:fontScheme name="World Rugby Fonts">
      <a:majorFont>
        <a:latin typeface="Colosseum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R_Template-MASTERBRAND-PPT-Generic-COLOR.pptx" id="{8CD44943-1BD1-4D36-9683-96424716F0E8}" vid="{FCE8FA3F-927D-4CC2-860C-541FCAF690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920</TotalTime>
  <Words>2168</Words>
  <Application>Microsoft Office PowerPoint</Application>
  <PresentationFormat>Произвольный</PresentationFormat>
  <Paragraphs>343</Paragraphs>
  <Slides>39</Slides>
  <Notes>0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8" baseType="lpstr">
      <vt:lpstr>Arial</vt:lpstr>
      <vt:lpstr>Helvetica</vt:lpstr>
      <vt:lpstr>Times New Roman</vt:lpstr>
      <vt:lpstr>Calibri</vt:lpstr>
      <vt:lpstr>Colosseum Bold</vt:lpstr>
      <vt:lpstr>ＭＳ Ｐゴシック</vt:lpstr>
      <vt:lpstr>Lucida Grande</vt:lpstr>
      <vt:lpstr>Arial Black</vt:lpstr>
      <vt:lpstr>Office Theme</vt:lpstr>
      <vt:lpstr>Уровень 1 - Кондиции в регби: Взрослые</vt:lpstr>
      <vt:lpstr>Общие кондиции</vt:lpstr>
      <vt:lpstr>Приседания со штангой на спине</vt:lpstr>
      <vt:lpstr>Становая тяга / тяга с упором </vt:lpstr>
      <vt:lpstr>Жим лежа </vt:lpstr>
      <vt:lpstr>Подтягивания</vt:lpstr>
      <vt:lpstr>Прыжки на коробку </vt:lpstr>
      <vt:lpstr>Гипертрофия </vt:lpstr>
      <vt:lpstr>Руководство по тренировкам на гипертрофию</vt:lpstr>
      <vt:lpstr>Сила </vt:lpstr>
      <vt:lpstr>Руководство по силовой тренировке</vt:lpstr>
      <vt:lpstr>Мощность </vt:lpstr>
      <vt:lpstr>Руководство по тренировке мощности </vt:lpstr>
      <vt:lpstr>Задание  </vt:lpstr>
      <vt:lpstr>Специальные кондиции </vt:lpstr>
      <vt:lpstr>Специальные кондиции </vt:lpstr>
      <vt:lpstr>Высокоинтенсивные интервальные тренировки, связанные с игрой</vt:lpstr>
      <vt:lpstr>Высокоинтенсивные интервальные тренировки, связанные с игрой</vt:lpstr>
      <vt:lpstr>Высокоинтенсивные интервальные тренировки, связанные с игрой</vt:lpstr>
      <vt:lpstr>Игры на небольшом пространстве</vt:lpstr>
      <vt:lpstr>Игры на небольшом пространстве</vt:lpstr>
      <vt:lpstr>Специальные регбийные круговые тренировки</vt:lpstr>
      <vt:lpstr>Специальные регбийные круговые тренировки</vt:lpstr>
      <vt:lpstr>Специальные регбийные круговые тренировки</vt:lpstr>
      <vt:lpstr>Управление тренировочной программой </vt:lpstr>
      <vt:lpstr>Анализ потребностей</vt:lpstr>
      <vt:lpstr>Анализ потребностей</vt:lpstr>
      <vt:lpstr>Физические требования</vt:lpstr>
      <vt:lpstr>Периодизация</vt:lpstr>
      <vt:lpstr>Управление тренировочной программой  </vt:lpstr>
      <vt:lpstr>Периодизация</vt:lpstr>
      <vt:lpstr>Периодизация</vt:lpstr>
      <vt:lpstr>Управление тренировочной программой </vt:lpstr>
      <vt:lpstr>Контроль за тренировочной нагрузкой</vt:lpstr>
      <vt:lpstr>Анкета здоровья</vt:lpstr>
      <vt:lpstr>Задание </vt:lpstr>
      <vt:lpstr>Повторный смотр целей и результатов </vt:lpstr>
      <vt:lpstr>Подведение итогов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Keating, Deirdre</dc:creator>
  <cp:lastModifiedBy>Admin</cp:lastModifiedBy>
  <cp:revision>59</cp:revision>
  <dcterms:created xsi:type="dcterms:W3CDTF">2018-11-22T17:31:28Z</dcterms:created>
  <dcterms:modified xsi:type="dcterms:W3CDTF">2023-03-14T08:20:27Z</dcterms:modified>
</cp:coreProperties>
</file>